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1"/>
  </p:notesMasterIdLst>
  <p:sldIdLst>
    <p:sldId id="651" r:id="rId2"/>
    <p:sldId id="285" r:id="rId3"/>
    <p:sldId id="543" r:id="rId4"/>
    <p:sldId id="668" r:id="rId5"/>
    <p:sldId id="547" r:id="rId6"/>
    <p:sldId id="264" r:id="rId7"/>
    <p:sldId id="549" r:id="rId8"/>
    <p:sldId id="257" r:id="rId9"/>
    <p:sldId id="265" r:id="rId10"/>
    <p:sldId id="266" r:id="rId11"/>
    <p:sldId id="337" r:id="rId12"/>
    <p:sldId id="256" r:id="rId13"/>
    <p:sldId id="670" r:id="rId14"/>
    <p:sldId id="671" r:id="rId15"/>
    <p:sldId id="262" r:id="rId16"/>
    <p:sldId id="672" r:id="rId17"/>
    <p:sldId id="673" r:id="rId18"/>
    <p:sldId id="674" r:id="rId19"/>
    <p:sldId id="267" r:id="rId20"/>
    <p:sldId id="268" r:id="rId21"/>
    <p:sldId id="269" r:id="rId22"/>
    <p:sldId id="270" r:id="rId23"/>
    <p:sldId id="272" r:id="rId24"/>
    <p:sldId id="273" r:id="rId25"/>
    <p:sldId id="676" r:id="rId26"/>
    <p:sldId id="545" r:id="rId27"/>
    <p:sldId id="1543" r:id="rId28"/>
    <p:sldId id="657" r:id="rId29"/>
    <p:sldId id="653" r:id="rId30"/>
    <p:sldId id="550" r:id="rId31"/>
    <p:sldId id="551" r:id="rId32"/>
    <p:sldId id="552" r:id="rId33"/>
    <p:sldId id="548" r:id="rId34"/>
    <p:sldId id="542" r:id="rId35"/>
    <p:sldId id="594" r:id="rId36"/>
    <p:sldId id="1546" r:id="rId37"/>
    <p:sldId id="1547" r:id="rId38"/>
    <p:sldId id="1544" r:id="rId39"/>
    <p:sldId id="1549" r:id="rId40"/>
    <p:sldId id="1550" r:id="rId41"/>
    <p:sldId id="1551" r:id="rId42"/>
    <p:sldId id="1552" r:id="rId43"/>
    <p:sldId id="1553" r:id="rId44"/>
    <p:sldId id="1554" r:id="rId45"/>
    <p:sldId id="1555" r:id="rId46"/>
    <p:sldId id="263" r:id="rId47"/>
    <p:sldId id="1556" r:id="rId48"/>
    <p:sldId id="1557" r:id="rId49"/>
    <p:sldId id="1558" r:id="rId50"/>
    <p:sldId id="1559" r:id="rId51"/>
    <p:sldId id="275" r:id="rId52"/>
    <p:sldId id="291" r:id="rId53"/>
    <p:sldId id="1548" r:id="rId54"/>
    <p:sldId id="1545" r:id="rId55"/>
    <p:sldId id="656" r:id="rId56"/>
    <p:sldId id="663" r:id="rId57"/>
    <p:sldId id="652" r:id="rId58"/>
    <p:sldId id="655" r:id="rId59"/>
    <p:sldId id="259" r:id="rId60"/>
    <p:sldId id="260" r:id="rId61"/>
    <p:sldId id="677" r:id="rId62"/>
    <p:sldId id="659" r:id="rId63"/>
    <p:sldId id="661" r:id="rId64"/>
    <p:sldId id="660" r:id="rId65"/>
    <p:sldId id="662" r:id="rId66"/>
    <p:sldId id="678" r:id="rId67"/>
    <p:sldId id="665" r:id="rId68"/>
    <p:sldId id="667" r:id="rId69"/>
    <p:sldId id="669" r:id="rId7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4420" autoAdjust="0"/>
    <p:restoredTop sz="93883" autoAdjust="0"/>
  </p:normalViewPr>
  <p:slideViewPr>
    <p:cSldViewPr>
      <p:cViewPr varScale="1">
        <p:scale>
          <a:sx n="75" d="100"/>
          <a:sy n="75" d="100"/>
        </p:scale>
        <p:origin x="348" y="27"/>
      </p:cViewPr>
      <p:guideLst>
        <p:guide orient="horz" pos="2160"/>
        <p:guide pos="3840"/>
      </p:guideLst>
    </p:cSldViewPr>
  </p:slideViewPr>
  <p:outlineViewPr>
    <p:cViewPr>
      <p:scale>
        <a:sx n="33" d="100"/>
        <a:sy n="33" d="100"/>
      </p:scale>
      <p:origin x="0" y="-50720"/>
    </p:cViewPr>
  </p:outlineViewPr>
  <p:notesTextViewPr>
    <p:cViewPr>
      <p:scale>
        <a:sx n="1" d="1"/>
        <a:sy n="1" d="1"/>
      </p:scale>
      <p:origin x="0" y="0"/>
    </p:cViewPr>
  </p:notesTextViewPr>
  <p:sorterViewPr>
    <p:cViewPr varScale="1">
      <p:scale>
        <a:sx n="100" d="100"/>
        <a:sy n="100" d="100"/>
      </p:scale>
      <p:origin x="0" y="-26442"/>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CC3F1D0-2F33-4E35-A34C-A4F14BCB1F23}" type="datetimeFigureOut">
              <a:rPr lang="en-US" smtClean="0"/>
              <a:t>4/30/2023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03C18D-D674-4C84-95FB-DFCB9C7E1EE2}" type="slidenum">
              <a:rPr lang="en-US" smtClean="0"/>
              <a:t>‹#›</a:t>
            </a:fld>
            <a:endParaRPr lang="en-US"/>
          </a:p>
        </p:txBody>
      </p:sp>
    </p:spTree>
    <p:extLst>
      <p:ext uri="{BB962C8B-B14F-4D97-AF65-F5344CB8AC3E}">
        <p14:creationId xmlns:p14="http://schemas.microsoft.com/office/powerpoint/2010/main" val="31499749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p:spPr>
        <p:txBody>
          <a:bodyPr/>
          <a:lstStyle/>
          <a:p>
            <a:pPr eaLnBrk="1" hangingPunct="1"/>
            <a:endParaRPr lang="en-US"/>
          </a:p>
        </p:txBody>
      </p:sp>
      <p:sp>
        <p:nvSpPr>
          <p:cNvPr id="37892" name="Slide Number Placeholder 3"/>
          <p:cNvSpPr>
            <a:spLocks noGrp="1"/>
          </p:cNvSpPr>
          <p:nvPr>
            <p:ph type="sldNum" sz="quarter" idx="5"/>
          </p:nvPr>
        </p:nvSpPr>
        <p:spPr>
          <a:noFill/>
        </p:spPr>
        <p:txBody>
          <a:bodyPr/>
          <a:lstStyle/>
          <a:p>
            <a:fld id="{81649292-C988-455C-8B50-5CC0BF5E8846}" type="slidenum">
              <a:rPr lang="en-US" smtClean="0"/>
              <a:pPr/>
              <a:t>2</a:t>
            </a:fld>
            <a:endParaRPr lang="en-US"/>
          </a:p>
        </p:txBody>
      </p:sp>
    </p:spTree>
    <p:extLst>
      <p:ext uri="{BB962C8B-B14F-4D97-AF65-F5344CB8AC3E}">
        <p14:creationId xmlns:p14="http://schemas.microsoft.com/office/powerpoint/2010/main" val="23670130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1991234-4737-438D-A606-531B96529813}" type="slidenum">
              <a:rPr lang="en-US" smtClean="0"/>
              <a:pPr>
                <a:defRPr/>
              </a:pPr>
              <a:t>60</a:t>
            </a:fld>
            <a:endParaRPr lang="en-US"/>
          </a:p>
        </p:txBody>
      </p:sp>
    </p:spTree>
    <p:extLst>
      <p:ext uri="{BB962C8B-B14F-4D97-AF65-F5344CB8AC3E}">
        <p14:creationId xmlns:p14="http://schemas.microsoft.com/office/powerpoint/2010/main" val="41976949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1A73B20-7779-4B74-817F-B87DED910F38}" type="slidenum">
              <a:rPr lang="en-US" smtClean="0"/>
              <a:pPr>
                <a:defRPr/>
              </a:pPr>
              <a:t>62</a:t>
            </a:fld>
            <a:endParaRPr lang="en-US"/>
          </a:p>
        </p:txBody>
      </p:sp>
    </p:spTree>
    <p:extLst>
      <p:ext uri="{BB962C8B-B14F-4D97-AF65-F5344CB8AC3E}">
        <p14:creationId xmlns:p14="http://schemas.microsoft.com/office/powerpoint/2010/main" val="13599709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p:spPr>
        <p:txBody>
          <a:bodyPr/>
          <a:lstStyle/>
          <a:p>
            <a:endParaRPr lang="en-US"/>
          </a:p>
        </p:txBody>
      </p:sp>
      <p:sp>
        <p:nvSpPr>
          <p:cNvPr id="62468" name="Slide Number Placeholder 3"/>
          <p:cNvSpPr>
            <a:spLocks noGrp="1"/>
          </p:cNvSpPr>
          <p:nvPr>
            <p:ph type="sldNum" sz="quarter" idx="5"/>
          </p:nvPr>
        </p:nvSpPr>
        <p:spPr>
          <a:noFill/>
        </p:spPr>
        <p:txBody>
          <a:bodyPr/>
          <a:lstStyle/>
          <a:p>
            <a:fld id="{4B47C72F-A60C-404F-A911-698AFB668BB5}" type="slidenum">
              <a:rPr lang="en-US" smtClean="0"/>
              <a:pPr/>
              <a:t>63</a:t>
            </a:fld>
            <a:endParaRPr lang="en-US"/>
          </a:p>
        </p:txBody>
      </p:sp>
    </p:spTree>
    <p:extLst>
      <p:ext uri="{BB962C8B-B14F-4D97-AF65-F5344CB8AC3E}">
        <p14:creationId xmlns:p14="http://schemas.microsoft.com/office/powerpoint/2010/main" val="39500557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A3FC6A-9FBE-454F-986C-3625CF441371}" type="slidenum">
              <a:rPr lang="en-US" smtClean="0"/>
              <a:pPr>
                <a:defRPr/>
              </a:pPr>
              <a:t>9</a:t>
            </a:fld>
            <a:endParaRPr lang="en-US"/>
          </a:p>
        </p:txBody>
      </p:sp>
    </p:spTree>
    <p:extLst>
      <p:ext uri="{BB962C8B-B14F-4D97-AF65-F5344CB8AC3E}">
        <p14:creationId xmlns:p14="http://schemas.microsoft.com/office/powerpoint/2010/main" val="5644071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A3FC6A-9FBE-454F-986C-3625CF441371}" type="slidenum">
              <a:rPr lang="en-US" smtClean="0"/>
              <a:pPr>
                <a:defRPr/>
              </a:pPr>
              <a:t>10</a:t>
            </a:fld>
            <a:endParaRPr lang="en-US"/>
          </a:p>
        </p:txBody>
      </p:sp>
    </p:spTree>
    <p:extLst>
      <p:ext uri="{BB962C8B-B14F-4D97-AF65-F5344CB8AC3E}">
        <p14:creationId xmlns:p14="http://schemas.microsoft.com/office/powerpoint/2010/main" val="21765421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A3FC6A-9FBE-454F-986C-3625CF441371}" type="slidenum">
              <a:rPr lang="en-US" smtClean="0"/>
              <a:pPr>
                <a:defRPr/>
              </a:pPr>
              <a:t>26</a:t>
            </a:fld>
            <a:endParaRPr lang="en-US"/>
          </a:p>
        </p:txBody>
      </p:sp>
    </p:spTree>
    <p:extLst>
      <p:ext uri="{BB962C8B-B14F-4D97-AF65-F5344CB8AC3E}">
        <p14:creationId xmlns:p14="http://schemas.microsoft.com/office/powerpoint/2010/main" val="1071872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9A60BE-B5AC-4306-84E4-14F93544EBC6}" type="slidenum">
              <a:rPr lang="en-US" smtClean="0"/>
              <a:t>29</a:t>
            </a:fld>
            <a:endParaRPr lang="en-US"/>
          </a:p>
        </p:txBody>
      </p:sp>
    </p:spTree>
    <p:extLst>
      <p:ext uri="{BB962C8B-B14F-4D97-AF65-F5344CB8AC3E}">
        <p14:creationId xmlns:p14="http://schemas.microsoft.com/office/powerpoint/2010/main" val="24448604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AA4FC79-ECAC-47B6-8331-FD9E4C178CD6}" type="slidenum">
              <a:rPr lang="en-US" smtClean="0"/>
              <a:pPr/>
              <a:t>35</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p:spPr>
        <p:txBody>
          <a:bodyPr/>
          <a:lstStyle/>
          <a:p>
            <a:endParaRPr lang="en-US"/>
          </a:p>
        </p:txBody>
      </p:sp>
      <p:sp>
        <p:nvSpPr>
          <p:cNvPr id="43012" name="Slide Number Placeholder 3"/>
          <p:cNvSpPr>
            <a:spLocks noGrp="1"/>
          </p:cNvSpPr>
          <p:nvPr>
            <p:ph type="sldNum" sz="quarter" idx="5"/>
          </p:nvPr>
        </p:nvSpPr>
        <p:spPr>
          <a:noFill/>
        </p:spPr>
        <p:txBody>
          <a:bodyPr/>
          <a:lstStyle/>
          <a:p>
            <a:fld id="{6BEA55A4-69D7-48B9-8FF2-E0EB0077F0C8}" type="slidenum">
              <a:rPr lang="en-US" smtClean="0"/>
              <a:pPr/>
              <a:t>59</a:t>
            </a:fld>
            <a:endParaRPr lang="en-US"/>
          </a:p>
        </p:txBody>
      </p:sp>
    </p:spTree>
    <p:extLst>
      <p:ext uri="{BB962C8B-B14F-4D97-AF65-F5344CB8AC3E}">
        <p14:creationId xmlns:p14="http://schemas.microsoft.com/office/powerpoint/2010/main" val="31626290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B2928-0B1F-45F5-AB11-E968C5F533D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F46F911-A13F-4282-928D-510A2AA91DC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E0BDB04-AAD8-4E5E-9DF4-67023544594E}"/>
              </a:ext>
            </a:extLst>
          </p:cNvPr>
          <p:cNvSpPr>
            <a:spLocks noGrp="1"/>
          </p:cNvSpPr>
          <p:nvPr>
            <p:ph type="dt" sz="half" idx="10"/>
          </p:nvPr>
        </p:nvSpPr>
        <p:spPr/>
        <p:txBody>
          <a:bodyPr/>
          <a:lstStyle/>
          <a:p>
            <a:fld id="{55639FAF-41C6-4B0F-8E4B-D00992C5940D}" type="datetime1">
              <a:rPr lang="en-US" smtClean="0"/>
              <a:t>4/30/2023</a:t>
            </a:fld>
            <a:endParaRPr lang="en-US"/>
          </a:p>
        </p:txBody>
      </p:sp>
      <p:sp>
        <p:nvSpPr>
          <p:cNvPr id="5" name="Footer Placeholder 4">
            <a:extLst>
              <a:ext uri="{FF2B5EF4-FFF2-40B4-BE49-F238E27FC236}">
                <a16:creationId xmlns:a16="http://schemas.microsoft.com/office/drawing/2014/main" id="{7C6CE5A5-FCA0-4158-94E2-D594786A2F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07B87FF-41C7-454F-9CFA-82C65B425C00}"/>
              </a:ext>
            </a:extLst>
          </p:cNvPr>
          <p:cNvSpPr>
            <a:spLocks noGrp="1"/>
          </p:cNvSpPr>
          <p:nvPr>
            <p:ph type="sldNum" sz="quarter" idx="12"/>
          </p:nvPr>
        </p:nvSpPr>
        <p:spPr/>
        <p:txBody>
          <a:bodyPr/>
          <a:lstStyle/>
          <a:p>
            <a:fld id="{B860579A-1FF0-4BB7-B3E0-9F77702503E1}" type="slidenum">
              <a:rPr lang="en-US" smtClean="0"/>
              <a:t>‹#›</a:t>
            </a:fld>
            <a:endParaRPr lang="en-US"/>
          </a:p>
        </p:txBody>
      </p:sp>
    </p:spTree>
    <p:extLst>
      <p:ext uri="{BB962C8B-B14F-4D97-AF65-F5344CB8AC3E}">
        <p14:creationId xmlns:p14="http://schemas.microsoft.com/office/powerpoint/2010/main" val="8630786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941FC-1281-41CE-98D5-250F9BEA86C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46396E9-6EC0-4FF0-A999-88F5C05FC537}"/>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02B904B-AD9F-49F5-850F-534AAE84B317}"/>
              </a:ext>
            </a:extLst>
          </p:cNvPr>
          <p:cNvSpPr>
            <a:spLocks noGrp="1"/>
          </p:cNvSpPr>
          <p:nvPr>
            <p:ph type="dt" sz="half" idx="10"/>
          </p:nvPr>
        </p:nvSpPr>
        <p:spPr/>
        <p:txBody>
          <a:bodyPr/>
          <a:lstStyle/>
          <a:p>
            <a:fld id="{C2D4AB9C-F21E-475F-B20E-2E1257ED8D88}" type="datetime1">
              <a:rPr lang="en-US" smtClean="0"/>
              <a:t>4/30/2023</a:t>
            </a:fld>
            <a:endParaRPr lang="en-US"/>
          </a:p>
        </p:txBody>
      </p:sp>
      <p:sp>
        <p:nvSpPr>
          <p:cNvPr id="5" name="Footer Placeholder 4">
            <a:extLst>
              <a:ext uri="{FF2B5EF4-FFF2-40B4-BE49-F238E27FC236}">
                <a16:creationId xmlns:a16="http://schemas.microsoft.com/office/drawing/2014/main" id="{56FAC111-21E5-42CB-A4B3-8D35175A37A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20E539-6238-4210-8C30-9CBB853C71E1}"/>
              </a:ext>
            </a:extLst>
          </p:cNvPr>
          <p:cNvSpPr>
            <a:spLocks noGrp="1"/>
          </p:cNvSpPr>
          <p:nvPr>
            <p:ph type="sldNum" sz="quarter" idx="12"/>
          </p:nvPr>
        </p:nvSpPr>
        <p:spPr/>
        <p:txBody>
          <a:bodyPr/>
          <a:lstStyle/>
          <a:p>
            <a:fld id="{B860579A-1FF0-4BB7-B3E0-9F77702503E1}" type="slidenum">
              <a:rPr lang="en-US" smtClean="0"/>
              <a:t>‹#›</a:t>
            </a:fld>
            <a:endParaRPr lang="en-US"/>
          </a:p>
        </p:txBody>
      </p:sp>
    </p:spTree>
    <p:extLst>
      <p:ext uri="{BB962C8B-B14F-4D97-AF65-F5344CB8AC3E}">
        <p14:creationId xmlns:p14="http://schemas.microsoft.com/office/powerpoint/2010/main" val="37118650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E5D4946-51E7-4553-96F0-DD4B5014E83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5E307F8-DC27-42E4-81BE-48095A354FF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EFC4512-25E7-47AA-AF40-619C1834DDE1}"/>
              </a:ext>
            </a:extLst>
          </p:cNvPr>
          <p:cNvSpPr>
            <a:spLocks noGrp="1"/>
          </p:cNvSpPr>
          <p:nvPr>
            <p:ph type="dt" sz="half" idx="10"/>
          </p:nvPr>
        </p:nvSpPr>
        <p:spPr/>
        <p:txBody>
          <a:bodyPr/>
          <a:lstStyle/>
          <a:p>
            <a:fld id="{5EDE5B55-4D45-41BF-BA64-4FB335FB8B5B}" type="datetime1">
              <a:rPr lang="en-US" smtClean="0"/>
              <a:t>4/30/2023</a:t>
            </a:fld>
            <a:endParaRPr lang="en-US"/>
          </a:p>
        </p:txBody>
      </p:sp>
      <p:sp>
        <p:nvSpPr>
          <p:cNvPr id="5" name="Footer Placeholder 4">
            <a:extLst>
              <a:ext uri="{FF2B5EF4-FFF2-40B4-BE49-F238E27FC236}">
                <a16:creationId xmlns:a16="http://schemas.microsoft.com/office/drawing/2014/main" id="{22EC841C-EEDD-4C42-8525-D3A6E329A31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41030A-DAB1-49AD-9B0D-D996E657BACE}"/>
              </a:ext>
            </a:extLst>
          </p:cNvPr>
          <p:cNvSpPr>
            <a:spLocks noGrp="1"/>
          </p:cNvSpPr>
          <p:nvPr>
            <p:ph type="sldNum" sz="quarter" idx="12"/>
          </p:nvPr>
        </p:nvSpPr>
        <p:spPr/>
        <p:txBody>
          <a:bodyPr/>
          <a:lstStyle/>
          <a:p>
            <a:fld id="{B860579A-1FF0-4BB7-B3E0-9F77702503E1}" type="slidenum">
              <a:rPr lang="en-US" smtClean="0"/>
              <a:t>‹#›</a:t>
            </a:fld>
            <a:endParaRPr lang="en-US"/>
          </a:p>
        </p:txBody>
      </p:sp>
    </p:spTree>
    <p:extLst>
      <p:ext uri="{BB962C8B-B14F-4D97-AF65-F5344CB8AC3E}">
        <p14:creationId xmlns:p14="http://schemas.microsoft.com/office/powerpoint/2010/main" val="21060802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87C505-9F5C-4E31-948C-EF2A8CEA867A}"/>
              </a:ext>
            </a:extLst>
          </p:cNvPr>
          <p:cNvSpPr>
            <a:spLocks noGrp="1"/>
          </p:cNvSpPr>
          <p:nvPr>
            <p:ph type="title"/>
          </p:nvPr>
        </p:nvSpPr>
        <p:spPr/>
        <p:txBody>
          <a:bodyPr>
            <a:normAutofit/>
          </a:bodyPr>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EC33675D-AE0E-47B6-A658-B90169A180A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C5BE646-C21E-464A-A141-AB7FAE6B06BD}"/>
              </a:ext>
            </a:extLst>
          </p:cNvPr>
          <p:cNvSpPr>
            <a:spLocks noGrp="1"/>
          </p:cNvSpPr>
          <p:nvPr>
            <p:ph type="dt" sz="half" idx="10"/>
          </p:nvPr>
        </p:nvSpPr>
        <p:spPr/>
        <p:txBody>
          <a:bodyPr/>
          <a:lstStyle/>
          <a:p>
            <a:fld id="{FD69BBB3-2C76-474D-902B-40D85270F0AD}" type="datetime1">
              <a:rPr lang="en-US" smtClean="0"/>
              <a:t>4/30/2023</a:t>
            </a:fld>
            <a:endParaRPr lang="en-US"/>
          </a:p>
        </p:txBody>
      </p:sp>
      <p:sp>
        <p:nvSpPr>
          <p:cNvPr id="5" name="Footer Placeholder 4">
            <a:extLst>
              <a:ext uri="{FF2B5EF4-FFF2-40B4-BE49-F238E27FC236}">
                <a16:creationId xmlns:a16="http://schemas.microsoft.com/office/drawing/2014/main" id="{DF938965-3AFC-4DB2-B454-AD28381F5A6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C3FF531-0588-41ED-817D-C3DDB0DF479B}"/>
              </a:ext>
            </a:extLst>
          </p:cNvPr>
          <p:cNvSpPr>
            <a:spLocks noGrp="1"/>
          </p:cNvSpPr>
          <p:nvPr>
            <p:ph type="sldNum" sz="quarter" idx="12"/>
          </p:nvPr>
        </p:nvSpPr>
        <p:spPr/>
        <p:txBody>
          <a:bodyPr/>
          <a:lstStyle/>
          <a:p>
            <a:fld id="{B860579A-1FF0-4BB7-B3E0-9F77702503E1}" type="slidenum">
              <a:rPr lang="en-US" smtClean="0"/>
              <a:t>‹#›</a:t>
            </a:fld>
            <a:endParaRPr lang="en-US"/>
          </a:p>
        </p:txBody>
      </p:sp>
    </p:spTree>
    <p:extLst>
      <p:ext uri="{BB962C8B-B14F-4D97-AF65-F5344CB8AC3E}">
        <p14:creationId xmlns:p14="http://schemas.microsoft.com/office/powerpoint/2010/main" val="2872081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A69487-6173-4D14-ADD9-6BD50B1981E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F3DAEA2-FE16-475F-AD91-97D73D3177E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AD54270E-BC7E-4D64-AC32-2909FEAAAB1A}"/>
              </a:ext>
            </a:extLst>
          </p:cNvPr>
          <p:cNvSpPr>
            <a:spLocks noGrp="1"/>
          </p:cNvSpPr>
          <p:nvPr>
            <p:ph type="dt" sz="half" idx="10"/>
          </p:nvPr>
        </p:nvSpPr>
        <p:spPr/>
        <p:txBody>
          <a:bodyPr/>
          <a:lstStyle/>
          <a:p>
            <a:fld id="{72ACF848-21C4-4EC8-A01D-7CADFBFB40BD}" type="datetime1">
              <a:rPr lang="en-US" smtClean="0"/>
              <a:t>4/30/2023</a:t>
            </a:fld>
            <a:endParaRPr lang="en-US"/>
          </a:p>
        </p:txBody>
      </p:sp>
      <p:sp>
        <p:nvSpPr>
          <p:cNvPr id="5" name="Footer Placeholder 4">
            <a:extLst>
              <a:ext uri="{FF2B5EF4-FFF2-40B4-BE49-F238E27FC236}">
                <a16:creationId xmlns:a16="http://schemas.microsoft.com/office/drawing/2014/main" id="{98157E43-8ACF-4B54-A2AC-6B3B6EF435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2C16592-2629-41D4-B47A-00D07A4DF334}"/>
              </a:ext>
            </a:extLst>
          </p:cNvPr>
          <p:cNvSpPr>
            <a:spLocks noGrp="1"/>
          </p:cNvSpPr>
          <p:nvPr>
            <p:ph type="sldNum" sz="quarter" idx="12"/>
          </p:nvPr>
        </p:nvSpPr>
        <p:spPr/>
        <p:txBody>
          <a:bodyPr/>
          <a:lstStyle/>
          <a:p>
            <a:fld id="{B860579A-1FF0-4BB7-B3E0-9F77702503E1}" type="slidenum">
              <a:rPr lang="en-US" smtClean="0"/>
              <a:t>‹#›</a:t>
            </a:fld>
            <a:endParaRPr lang="en-US"/>
          </a:p>
        </p:txBody>
      </p:sp>
    </p:spTree>
    <p:extLst>
      <p:ext uri="{BB962C8B-B14F-4D97-AF65-F5344CB8AC3E}">
        <p14:creationId xmlns:p14="http://schemas.microsoft.com/office/powerpoint/2010/main" val="35974065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1DAEB0-DDE5-4852-B8B7-EFBB081A838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C50FA2B-C271-4842-A91A-84ABBC0D131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CCD629B-F3CD-4746-8867-D91243C927D4}"/>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B616CC4-D845-4BBA-8A4D-FE993F899069}"/>
              </a:ext>
            </a:extLst>
          </p:cNvPr>
          <p:cNvSpPr>
            <a:spLocks noGrp="1"/>
          </p:cNvSpPr>
          <p:nvPr>
            <p:ph type="dt" sz="half" idx="10"/>
          </p:nvPr>
        </p:nvSpPr>
        <p:spPr/>
        <p:txBody>
          <a:bodyPr/>
          <a:lstStyle/>
          <a:p>
            <a:fld id="{40D12176-E642-46E9-BC90-2BB1CD76E074}" type="datetime1">
              <a:rPr lang="en-US" smtClean="0"/>
              <a:t>4/30/2023</a:t>
            </a:fld>
            <a:endParaRPr lang="en-US"/>
          </a:p>
        </p:txBody>
      </p:sp>
      <p:sp>
        <p:nvSpPr>
          <p:cNvPr id="6" name="Footer Placeholder 5">
            <a:extLst>
              <a:ext uri="{FF2B5EF4-FFF2-40B4-BE49-F238E27FC236}">
                <a16:creationId xmlns:a16="http://schemas.microsoft.com/office/drawing/2014/main" id="{3B2715CB-DBA9-42F9-AA52-FB23DC55885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F633188-5717-4EA6-8089-F39E45FA6E89}"/>
              </a:ext>
            </a:extLst>
          </p:cNvPr>
          <p:cNvSpPr>
            <a:spLocks noGrp="1"/>
          </p:cNvSpPr>
          <p:nvPr>
            <p:ph type="sldNum" sz="quarter" idx="12"/>
          </p:nvPr>
        </p:nvSpPr>
        <p:spPr/>
        <p:txBody>
          <a:bodyPr/>
          <a:lstStyle/>
          <a:p>
            <a:fld id="{B860579A-1FF0-4BB7-B3E0-9F77702503E1}" type="slidenum">
              <a:rPr lang="en-US" smtClean="0"/>
              <a:t>‹#›</a:t>
            </a:fld>
            <a:endParaRPr lang="en-US"/>
          </a:p>
        </p:txBody>
      </p:sp>
    </p:spTree>
    <p:extLst>
      <p:ext uri="{BB962C8B-B14F-4D97-AF65-F5344CB8AC3E}">
        <p14:creationId xmlns:p14="http://schemas.microsoft.com/office/powerpoint/2010/main" val="40009328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C8554F-6C3F-4D32-A13B-6D697B78D69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08C4E1F-347C-4C4B-A630-3DC34BBE803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B9F912AD-4B10-4F66-A17E-B501C659A43F}"/>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7B9CE14-7DC8-4B1B-BB37-0688209B783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3335B71-0573-4B45-A7A1-BF3286FECC0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3A30826-C0F6-429B-B65A-3868A636ACFE}"/>
              </a:ext>
            </a:extLst>
          </p:cNvPr>
          <p:cNvSpPr>
            <a:spLocks noGrp="1"/>
          </p:cNvSpPr>
          <p:nvPr>
            <p:ph type="dt" sz="half" idx="10"/>
          </p:nvPr>
        </p:nvSpPr>
        <p:spPr/>
        <p:txBody>
          <a:bodyPr/>
          <a:lstStyle/>
          <a:p>
            <a:fld id="{4E7E270C-A793-4CFE-9865-A9E84ACED56D}" type="datetime1">
              <a:rPr lang="en-US" smtClean="0"/>
              <a:t>4/30/2023</a:t>
            </a:fld>
            <a:endParaRPr lang="en-US"/>
          </a:p>
        </p:txBody>
      </p:sp>
      <p:sp>
        <p:nvSpPr>
          <p:cNvPr id="8" name="Footer Placeholder 7">
            <a:extLst>
              <a:ext uri="{FF2B5EF4-FFF2-40B4-BE49-F238E27FC236}">
                <a16:creationId xmlns:a16="http://schemas.microsoft.com/office/drawing/2014/main" id="{227D6499-D786-46E6-83D3-388079A6222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1895D9A-C447-4CF1-98EE-83E8E03B12E6}"/>
              </a:ext>
            </a:extLst>
          </p:cNvPr>
          <p:cNvSpPr>
            <a:spLocks noGrp="1"/>
          </p:cNvSpPr>
          <p:nvPr>
            <p:ph type="sldNum" sz="quarter" idx="12"/>
          </p:nvPr>
        </p:nvSpPr>
        <p:spPr/>
        <p:txBody>
          <a:bodyPr/>
          <a:lstStyle/>
          <a:p>
            <a:fld id="{B860579A-1FF0-4BB7-B3E0-9F77702503E1}" type="slidenum">
              <a:rPr lang="en-US" smtClean="0"/>
              <a:t>‹#›</a:t>
            </a:fld>
            <a:endParaRPr lang="en-US"/>
          </a:p>
        </p:txBody>
      </p:sp>
    </p:spTree>
    <p:extLst>
      <p:ext uri="{BB962C8B-B14F-4D97-AF65-F5344CB8AC3E}">
        <p14:creationId xmlns:p14="http://schemas.microsoft.com/office/powerpoint/2010/main" val="2331081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5A316-360A-4459-9191-09BE4BBC77D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BE20F91-B13A-4A21-BDA4-98E79E1F94F3}"/>
              </a:ext>
            </a:extLst>
          </p:cNvPr>
          <p:cNvSpPr>
            <a:spLocks noGrp="1"/>
          </p:cNvSpPr>
          <p:nvPr>
            <p:ph type="dt" sz="half" idx="10"/>
          </p:nvPr>
        </p:nvSpPr>
        <p:spPr/>
        <p:txBody>
          <a:bodyPr/>
          <a:lstStyle/>
          <a:p>
            <a:fld id="{77FBB84D-4666-4346-846E-861B474227D8}" type="datetime1">
              <a:rPr lang="en-US" smtClean="0"/>
              <a:t>4/30/2023</a:t>
            </a:fld>
            <a:endParaRPr lang="en-US"/>
          </a:p>
        </p:txBody>
      </p:sp>
      <p:sp>
        <p:nvSpPr>
          <p:cNvPr id="4" name="Footer Placeholder 3">
            <a:extLst>
              <a:ext uri="{FF2B5EF4-FFF2-40B4-BE49-F238E27FC236}">
                <a16:creationId xmlns:a16="http://schemas.microsoft.com/office/drawing/2014/main" id="{BB4550D1-D6D8-4995-AE55-C2B6C81E864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B86625E-7134-4749-9132-496E977A1ED9}"/>
              </a:ext>
            </a:extLst>
          </p:cNvPr>
          <p:cNvSpPr>
            <a:spLocks noGrp="1"/>
          </p:cNvSpPr>
          <p:nvPr>
            <p:ph type="sldNum" sz="quarter" idx="12"/>
          </p:nvPr>
        </p:nvSpPr>
        <p:spPr/>
        <p:txBody>
          <a:bodyPr/>
          <a:lstStyle/>
          <a:p>
            <a:fld id="{B860579A-1FF0-4BB7-B3E0-9F77702503E1}" type="slidenum">
              <a:rPr lang="en-US" smtClean="0"/>
              <a:t>‹#›</a:t>
            </a:fld>
            <a:endParaRPr lang="en-US"/>
          </a:p>
        </p:txBody>
      </p:sp>
    </p:spTree>
    <p:extLst>
      <p:ext uri="{BB962C8B-B14F-4D97-AF65-F5344CB8AC3E}">
        <p14:creationId xmlns:p14="http://schemas.microsoft.com/office/powerpoint/2010/main" val="24159969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960AE51-8E17-4A83-9842-DB1DB85BCAA6}"/>
              </a:ext>
            </a:extLst>
          </p:cNvPr>
          <p:cNvSpPr>
            <a:spLocks noGrp="1"/>
          </p:cNvSpPr>
          <p:nvPr>
            <p:ph type="dt" sz="half" idx="10"/>
          </p:nvPr>
        </p:nvSpPr>
        <p:spPr/>
        <p:txBody>
          <a:bodyPr/>
          <a:lstStyle/>
          <a:p>
            <a:fld id="{609B672A-93FC-4017-9270-D27D5E814689}" type="datetime1">
              <a:rPr lang="en-US" smtClean="0"/>
              <a:t>4/30/2023</a:t>
            </a:fld>
            <a:endParaRPr lang="en-US"/>
          </a:p>
        </p:txBody>
      </p:sp>
      <p:sp>
        <p:nvSpPr>
          <p:cNvPr id="3" name="Footer Placeholder 2">
            <a:extLst>
              <a:ext uri="{FF2B5EF4-FFF2-40B4-BE49-F238E27FC236}">
                <a16:creationId xmlns:a16="http://schemas.microsoft.com/office/drawing/2014/main" id="{D9E43BDB-CC87-4D8D-9147-15E88785873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FC6206A-1946-426B-B050-FFB17BD278DB}"/>
              </a:ext>
            </a:extLst>
          </p:cNvPr>
          <p:cNvSpPr>
            <a:spLocks noGrp="1"/>
          </p:cNvSpPr>
          <p:nvPr>
            <p:ph type="sldNum" sz="quarter" idx="12"/>
          </p:nvPr>
        </p:nvSpPr>
        <p:spPr/>
        <p:txBody>
          <a:bodyPr/>
          <a:lstStyle/>
          <a:p>
            <a:fld id="{B860579A-1FF0-4BB7-B3E0-9F77702503E1}" type="slidenum">
              <a:rPr lang="en-US" smtClean="0"/>
              <a:t>‹#›</a:t>
            </a:fld>
            <a:endParaRPr lang="en-US"/>
          </a:p>
        </p:txBody>
      </p:sp>
    </p:spTree>
    <p:extLst>
      <p:ext uri="{BB962C8B-B14F-4D97-AF65-F5344CB8AC3E}">
        <p14:creationId xmlns:p14="http://schemas.microsoft.com/office/powerpoint/2010/main" val="6219525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2B6A15-F607-49AB-A004-061B0300FE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57B28E0-A810-4452-A8CD-4091058F474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F508C63-AD21-463F-BD14-019FC6BC06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D2164E3-F1D3-4072-9D4D-CFA855E41D1C}"/>
              </a:ext>
            </a:extLst>
          </p:cNvPr>
          <p:cNvSpPr>
            <a:spLocks noGrp="1"/>
          </p:cNvSpPr>
          <p:nvPr>
            <p:ph type="dt" sz="half" idx="10"/>
          </p:nvPr>
        </p:nvSpPr>
        <p:spPr/>
        <p:txBody>
          <a:bodyPr/>
          <a:lstStyle/>
          <a:p>
            <a:fld id="{308285D7-3297-436A-B19B-B7635D8BEE38}" type="datetime1">
              <a:rPr lang="en-US" smtClean="0"/>
              <a:t>4/30/2023</a:t>
            </a:fld>
            <a:endParaRPr lang="en-US"/>
          </a:p>
        </p:txBody>
      </p:sp>
      <p:sp>
        <p:nvSpPr>
          <p:cNvPr id="6" name="Footer Placeholder 5">
            <a:extLst>
              <a:ext uri="{FF2B5EF4-FFF2-40B4-BE49-F238E27FC236}">
                <a16:creationId xmlns:a16="http://schemas.microsoft.com/office/drawing/2014/main" id="{80AA048A-828E-40B2-95C0-99A773741BD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20CCBF1-4D71-4DF8-A402-A953CBDCD6C2}"/>
              </a:ext>
            </a:extLst>
          </p:cNvPr>
          <p:cNvSpPr>
            <a:spLocks noGrp="1"/>
          </p:cNvSpPr>
          <p:nvPr>
            <p:ph type="sldNum" sz="quarter" idx="12"/>
          </p:nvPr>
        </p:nvSpPr>
        <p:spPr/>
        <p:txBody>
          <a:bodyPr/>
          <a:lstStyle/>
          <a:p>
            <a:fld id="{B860579A-1FF0-4BB7-B3E0-9F77702503E1}" type="slidenum">
              <a:rPr lang="en-US" smtClean="0"/>
              <a:t>‹#›</a:t>
            </a:fld>
            <a:endParaRPr lang="en-US"/>
          </a:p>
        </p:txBody>
      </p:sp>
    </p:spTree>
    <p:extLst>
      <p:ext uri="{BB962C8B-B14F-4D97-AF65-F5344CB8AC3E}">
        <p14:creationId xmlns:p14="http://schemas.microsoft.com/office/powerpoint/2010/main" val="28957074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CA7D4C-E723-435E-8472-C3313024F23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26DA0B7-D68B-405B-A82E-EF5A1C2B63D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928C64B-C400-4C22-8B4C-1374CE369C1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A9FDA40-A628-4BC1-9F50-E24BECE47F64}"/>
              </a:ext>
            </a:extLst>
          </p:cNvPr>
          <p:cNvSpPr>
            <a:spLocks noGrp="1"/>
          </p:cNvSpPr>
          <p:nvPr>
            <p:ph type="dt" sz="half" idx="10"/>
          </p:nvPr>
        </p:nvSpPr>
        <p:spPr/>
        <p:txBody>
          <a:bodyPr/>
          <a:lstStyle/>
          <a:p>
            <a:fld id="{78A736A5-DD59-47FF-A0D4-CAF86D9ABC8F}" type="datetime1">
              <a:rPr lang="en-US" smtClean="0"/>
              <a:t>4/30/2023</a:t>
            </a:fld>
            <a:endParaRPr lang="en-US"/>
          </a:p>
        </p:txBody>
      </p:sp>
      <p:sp>
        <p:nvSpPr>
          <p:cNvPr id="6" name="Footer Placeholder 5">
            <a:extLst>
              <a:ext uri="{FF2B5EF4-FFF2-40B4-BE49-F238E27FC236}">
                <a16:creationId xmlns:a16="http://schemas.microsoft.com/office/drawing/2014/main" id="{F1FFB443-0175-4C8D-AF66-B25DD2FFF67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9158C1E-6352-47E3-BB31-538158F6902A}"/>
              </a:ext>
            </a:extLst>
          </p:cNvPr>
          <p:cNvSpPr>
            <a:spLocks noGrp="1"/>
          </p:cNvSpPr>
          <p:nvPr>
            <p:ph type="sldNum" sz="quarter" idx="12"/>
          </p:nvPr>
        </p:nvSpPr>
        <p:spPr/>
        <p:txBody>
          <a:bodyPr/>
          <a:lstStyle/>
          <a:p>
            <a:fld id="{B860579A-1FF0-4BB7-B3E0-9F77702503E1}" type="slidenum">
              <a:rPr lang="en-US" smtClean="0"/>
              <a:t>‹#›</a:t>
            </a:fld>
            <a:endParaRPr lang="en-US"/>
          </a:p>
        </p:txBody>
      </p:sp>
    </p:spTree>
    <p:extLst>
      <p:ext uri="{BB962C8B-B14F-4D97-AF65-F5344CB8AC3E}">
        <p14:creationId xmlns:p14="http://schemas.microsoft.com/office/powerpoint/2010/main" val="41799808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C123E76-3A7E-40B8-80B5-D7797494D9B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AB2B9C0-BE87-46BB-A163-C3F0BCBAC2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300B25E-F8BD-4FF2-B998-6F13199B27C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76499E-AF45-4A21-B50D-C09533805641}" type="datetime1">
              <a:rPr lang="en-US" smtClean="0"/>
              <a:t>4/30/2023</a:t>
            </a:fld>
            <a:endParaRPr lang="en-US"/>
          </a:p>
        </p:txBody>
      </p:sp>
      <p:sp>
        <p:nvSpPr>
          <p:cNvPr id="5" name="Footer Placeholder 4">
            <a:extLst>
              <a:ext uri="{FF2B5EF4-FFF2-40B4-BE49-F238E27FC236}">
                <a16:creationId xmlns:a16="http://schemas.microsoft.com/office/drawing/2014/main" id="{FA80950B-3B34-410D-A9FB-7536D8798D1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5E74C42-9BC6-4FB3-B03A-775231D9391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60579A-1FF0-4BB7-B3E0-9F77702503E1}" type="slidenum">
              <a:rPr lang="en-US" smtClean="0"/>
              <a:t>‹#›</a:t>
            </a:fld>
            <a:endParaRPr lang="en-US"/>
          </a:p>
        </p:txBody>
      </p:sp>
    </p:spTree>
    <p:extLst>
      <p:ext uri="{BB962C8B-B14F-4D97-AF65-F5344CB8AC3E}">
        <p14:creationId xmlns:p14="http://schemas.microsoft.com/office/powerpoint/2010/main" val="6539560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hyperlink" Target="https://www.justice.gov/atr/price-fixing-bid-rigging-and-market-allocation-schemes" TargetMode="Externa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E21YYoxRs5g"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6524A4-20CE-4C90-8026-7DFCEEF4DDDD}"/>
              </a:ext>
            </a:extLst>
          </p:cNvPr>
          <p:cNvSpPr>
            <a:spLocks noGrp="1"/>
          </p:cNvSpPr>
          <p:nvPr>
            <p:ph type="ctrTitle"/>
          </p:nvPr>
        </p:nvSpPr>
        <p:spPr>
          <a:xfrm>
            <a:off x="1524000" y="2819400"/>
            <a:ext cx="9144000" cy="2387600"/>
          </a:xfrm>
        </p:spPr>
        <p:txBody>
          <a:bodyPr>
            <a:normAutofit fontScale="90000"/>
          </a:bodyPr>
          <a:lstStyle/>
          <a:p>
            <a:pPr>
              <a:lnSpc>
                <a:spcPct val="100000"/>
              </a:lnSpc>
            </a:pPr>
            <a:br>
              <a:rPr lang="en-US" sz="1600" dirty="0">
                <a:latin typeface="Times New Roman" panose="02020603050405020304" pitchFamily="18" charset="0"/>
                <a:cs typeface="Times New Roman" panose="02020603050405020304" pitchFamily="18" charset="0"/>
              </a:rPr>
            </a:br>
            <a:br>
              <a:rPr lang="en-US" sz="1600" dirty="0">
                <a:latin typeface="Times New Roman" panose="02020603050405020304" pitchFamily="18" charset="0"/>
                <a:cs typeface="Times New Roman" panose="02020603050405020304" pitchFamily="18" charset="0"/>
              </a:rPr>
            </a:br>
            <a:r>
              <a:rPr lang="en-US" sz="3200" dirty="0">
                <a:latin typeface="Times New Roman" panose="02020603050405020304" pitchFamily="18" charset="0"/>
                <a:cs typeface="Times New Roman" panose="02020603050405020304" pitchFamily="18" charset="0"/>
              </a:rPr>
              <a:t>Topic 2</a:t>
            </a:r>
            <a:br>
              <a:rPr lang="en-US" sz="3200" dirty="0">
                <a:latin typeface="Times New Roman" panose="02020603050405020304" pitchFamily="18" charset="0"/>
                <a:cs typeface="Times New Roman" panose="02020603050405020304" pitchFamily="18" charset="0"/>
              </a:rPr>
            </a:br>
            <a:r>
              <a:rPr lang="en-US" sz="3200" dirty="0">
                <a:latin typeface="Times New Roman" panose="02020603050405020304" pitchFamily="18" charset="0"/>
                <a:cs typeface="Times New Roman" panose="02020603050405020304" pitchFamily="18" charset="0"/>
              </a:rPr>
              <a:t>A</a:t>
            </a:r>
            <a:r>
              <a:rPr lang="en-US" sz="3200" dirty="0"/>
              <a:t>nticompetitive Behavior:</a:t>
            </a:r>
            <a:br>
              <a:rPr lang="en-US" sz="3200" dirty="0"/>
            </a:br>
            <a:r>
              <a:rPr lang="en-US" sz="3200" dirty="0"/>
              <a:t>Collusion &amp; Exclusion</a:t>
            </a:r>
            <a:br>
              <a:rPr lang="en-US" sz="3200" dirty="0"/>
            </a:br>
            <a:br>
              <a:rPr lang="en-US" sz="3200" dirty="0"/>
            </a:br>
            <a:r>
              <a:rPr lang="en-US" sz="3200" dirty="0"/>
              <a:t>Professor Steven Salop</a:t>
            </a:r>
            <a:br>
              <a:rPr lang="en-US" sz="3200" dirty="0"/>
            </a:br>
            <a:r>
              <a:rPr lang="en-US" sz="3200" dirty="0"/>
              <a:t>Antitrust Econ &amp; Law</a:t>
            </a:r>
            <a:br>
              <a:rPr lang="en-US" sz="3200" dirty="0"/>
            </a:br>
            <a:r>
              <a:rPr lang="en-US" sz="3200" dirty="0"/>
              <a:t>Fall 2021</a:t>
            </a:r>
            <a:br>
              <a:rPr lang="en-US" sz="3200" dirty="0"/>
            </a:br>
            <a:endParaRPr lang="en-US" sz="1600" i="1" dirty="0">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a16="http://schemas.microsoft.com/office/drawing/2014/main" id="{9A9CFEFD-76EC-4D1D-9173-CAF0A72B5521}"/>
              </a:ext>
            </a:extLst>
          </p:cNvPr>
          <p:cNvSpPr>
            <a:spLocks noGrp="1"/>
          </p:cNvSpPr>
          <p:nvPr>
            <p:ph type="subTitle" idx="1"/>
          </p:nvPr>
        </p:nvSpPr>
        <p:spPr/>
        <p:txBody>
          <a:bodyPr/>
          <a:lstStyle/>
          <a:p>
            <a:r>
              <a:rPr lang="en-US" dirty="0"/>
              <a:t>  </a:t>
            </a:r>
          </a:p>
        </p:txBody>
      </p:sp>
      <p:sp>
        <p:nvSpPr>
          <p:cNvPr id="4" name="Slide Number Placeholder 3">
            <a:extLst>
              <a:ext uri="{FF2B5EF4-FFF2-40B4-BE49-F238E27FC236}">
                <a16:creationId xmlns:a16="http://schemas.microsoft.com/office/drawing/2014/main" id="{C4314DA4-706D-4814-9691-60534C339212}"/>
              </a:ext>
            </a:extLst>
          </p:cNvPr>
          <p:cNvSpPr>
            <a:spLocks noGrp="1"/>
          </p:cNvSpPr>
          <p:nvPr>
            <p:ph type="sldNum" sz="quarter" idx="12"/>
          </p:nvPr>
        </p:nvSpPr>
        <p:spPr/>
        <p:txBody>
          <a:bodyPr/>
          <a:lstStyle/>
          <a:p>
            <a:fld id="{B860579A-1FF0-4BB7-B3E0-9F77702503E1}" type="slidenum">
              <a:rPr lang="en-US" smtClean="0"/>
              <a:t>1</a:t>
            </a:fld>
            <a:endParaRPr lang="en-US" dirty="0"/>
          </a:p>
        </p:txBody>
      </p:sp>
      <p:sp>
        <p:nvSpPr>
          <p:cNvPr id="5" name="TextBox 4">
            <a:extLst>
              <a:ext uri="{FF2B5EF4-FFF2-40B4-BE49-F238E27FC236}">
                <a16:creationId xmlns:a16="http://schemas.microsoft.com/office/drawing/2014/main" id="{301B84A4-6430-D94D-A6FD-2592B30EA688}"/>
              </a:ext>
            </a:extLst>
          </p:cNvPr>
          <p:cNvSpPr txBox="1"/>
          <p:nvPr/>
        </p:nvSpPr>
        <p:spPr>
          <a:xfrm>
            <a:off x="2775464" y="1401763"/>
            <a:ext cx="1828800" cy="1828800"/>
          </a:xfrm>
          <a:prstGeom prst="rect">
            <a:avLst/>
          </a:prstGeom>
          <a:noFill/>
        </p:spPr>
        <p:txBody>
          <a:bodyPr wrap="square" rtlCol="0">
            <a:spAutoFit/>
          </a:bodyPr>
          <a:lstStyle/>
          <a:p>
            <a:pPr algn="l"/>
            <a:endParaRPr lang="en-US" dirty="0"/>
          </a:p>
        </p:txBody>
      </p:sp>
    </p:spTree>
    <p:extLst>
      <p:ext uri="{BB962C8B-B14F-4D97-AF65-F5344CB8AC3E}">
        <p14:creationId xmlns:p14="http://schemas.microsoft.com/office/powerpoint/2010/main" val="31874746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The Lysine Industry Cartel: Initial Cartel &amp; ADM’s Entry</a:t>
            </a:r>
          </a:p>
        </p:txBody>
      </p:sp>
      <p:sp>
        <p:nvSpPr>
          <p:cNvPr id="4" name="Slide Number Placeholder 3"/>
          <p:cNvSpPr>
            <a:spLocks noGrp="1"/>
          </p:cNvSpPr>
          <p:nvPr>
            <p:ph type="sldNum" sz="quarter" idx="12"/>
          </p:nvPr>
        </p:nvSpPr>
        <p:spPr/>
        <p:txBody>
          <a:bodyPr/>
          <a:lstStyle/>
          <a:p>
            <a:pPr>
              <a:defRPr/>
            </a:pPr>
            <a:fld id="{006D7D89-F0F9-4612-959A-1C3DAFBB32F5}" type="slidenum">
              <a:rPr lang="en-US" smtClean="0"/>
              <a:pPr>
                <a:defRPr/>
              </a:pPr>
              <a:t>10</a:t>
            </a:fld>
            <a:endParaRPr lang="en-US"/>
          </a:p>
        </p:txBody>
      </p:sp>
      <p:sp>
        <p:nvSpPr>
          <p:cNvPr id="5" name="Rectangle 4"/>
          <p:cNvSpPr/>
          <p:nvPr/>
        </p:nvSpPr>
        <p:spPr bwMode="auto">
          <a:xfrm>
            <a:off x="1828800" y="3276600"/>
            <a:ext cx="1752600" cy="762000"/>
          </a:xfrm>
          <a:prstGeom prst="rect">
            <a:avLst/>
          </a:prstGeom>
          <a:solidFill>
            <a:schemeClr val="tx2">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2000" dirty="0">
                <a:latin typeface="Times New Roman" pitchFamily="18" charset="0"/>
              </a:rPr>
              <a:t>Ajinomoto</a:t>
            </a:r>
          </a:p>
          <a:p>
            <a:pPr algn="ctr" fontAlgn="base">
              <a:spcBef>
                <a:spcPct val="0"/>
              </a:spcBef>
              <a:spcAft>
                <a:spcPct val="0"/>
              </a:spcAft>
            </a:pPr>
            <a:r>
              <a:rPr lang="en-US" sz="2000" dirty="0"/>
              <a:t>(Japan)</a:t>
            </a:r>
            <a:endParaRPr lang="en-US" sz="2000" dirty="0">
              <a:latin typeface="Times New Roman" pitchFamily="18" charset="0"/>
            </a:endParaRPr>
          </a:p>
        </p:txBody>
      </p:sp>
      <p:sp>
        <p:nvSpPr>
          <p:cNvPr id="6" name="Rectangle 5"/>
          <p:cNvSpPr/>
          <p:nvPr/>
        </p:nvSpPr>
        <p:spPr bwMode="auto">
          <a:xfrm>
            <a:off x="3886200" y="3276600"/>
            <a:ext cx="1752600" cy="762000"/>
          </a:xfrm>
          <a:prstGeom prst="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2000" dirty="0" err="1">
                <a:latin typeface="Times New Roman" pitchFamily="18" charset="0"/>
              </a:rPr>
              <a:t>Miwon</a:t>
            </a:r>
            <a:endParaRPr lang="en-US" sz="2000" dirty="0">
              <a:latin typeface="Times New Roman" pitchFamily="18" charset="0"/>
            </a:endParaRPr>
          </a:p>
          <a:p>
            <a:pPr algn="ctr" fontAlgn="base">
              <a:spcBef>
                <a:spcPct val="0"/>
              </a:spcBef>
              <a:spcAft>
                <a:spcPct val="0"/>
              </a:spcAft>
            </a:pPr>
            <a:r>
              <a:rPr lang="en-US" sz="2000" dirty="0"/>
              <a:t>(South Korea)</a:t>
            </a:r>
            <a:endParaRPr lang="en-US" sz="2000" dirty="0">
              <a:latin typeface="Times New Roman" pitchFamily="18" charset="0"/>
            </a:endParaRPr>
          </a:p>
        </p:txBody>
      </p:sp>
      <p:sp>
        <p:nvSpPr>
          <p:cNvPr id="7" name="Rectangle 6"/>
          <p:cNvSpPr/>
          <p:nvPr/>
        </p:nvSpPr>
        <p:spPr bwMode="auto">
          <a:xfrm>
            <a:off x="5867400" y="3276600"/>
            <a:ext cx="1752600" cy="762000"/>
          </a:xfrm>
          <a:prstGeom prst="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2000" dirty="0">
                <a:latin typeface="Times New Roman" pitchFamily="18" charset="0"/>
              </a:rPr>
              <a:t>Kyowa Hakko</a:t>
            </a:r>
          </a:p>
          <a:p>
            <a:pPr algn="ctr" fontAlgn="base">
              <a:spcBef>
                <a:spcPct val="0"/>
              </a:spcBef>
              <a:spcAft>
                <a:spcPct val="0"/>
              </a:spcAft>
            </a:pPr>
            <a:r>
              <a:rPr lang="en-US" sz="2000" dirty="0"/>
              <a:t>(Japan)</a:t>
            </a:r>
            <a:endParaRPr lang="en-US" sz="2000" dirty="0">
              <a:latin typeface="Times New Roman" pitchFamily="18" charset="0"/>
            </a:endParaRPr>
          </a:p>
        </p:txBody>
      </p:sp>
      <p:sp>
        <p:nvSpPr>
          <p:cNvPr id="8" name="Rectangle 7"/>
          <p:cNvSpPr/>
          <p:nvPr/>
        </p:nvSpPr>
        <p:spPr bwMode="auto">
          <a:xfrm>
            <a:off x="8262938" y="3276600"/>
            <a:ext cx="1533525" cy="666066"/>
          </a:xfrm>
          <a:prstGeom prst="rect">
            <a:avLst/>
          </a:prstGeom>
          <a:solidFill>
            <a:srgbClr val="FFFFCC"/>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2000" dirty="0">
                <a:latin typeface="Times New Roman" pitchFamily="18" charset="0"/>
              </a:rPr>
              <a:t>ADM </a:t>
            </a:r>
          </a:p>
          <a:p>
            <a:pPr algn="ctr" fontAlgn="base">
              <a:spcBef>
                <a:spcPct val="0"/>
              </a:spcBef>
              <a:spcAft>
                <a:spcPct val="0"/>
              </a:spcAft>
            </a:pPr>
            <a:r>
              <a:rPr lang="en-US" sz="2000" dirty="0"/>
              <a:t>(U.S.)</a:t>
            </a:r>
          </a:p>
        </p:txBody>
      </p:sp>
      <p:sp>
        <p:nvSpPr>
          <p:cNvPr id="9" name="TextBox 8"/>
          <p:cNvSpPr txBox="1"/>
          <p:nvPr/>
        </p:nvSpPr>
        <p:spPr>
          <a:xfrm>
            <a:off x="2969627" y="2362201"/>
            <a:ext cx="3198311" cy="646331"/>
          </a:xfrm>
          <a:prstGeom prst="rect">
            <a:avLst/>
          </a:prstGeom>
          <a:noFill/>
        </p:spPr>
        <p:txBody>
          <a:bodyPr wrap="none" rtlCol="0">
            <a:spAutoFit/>
          </a:bodyPr>
          <a:lstStyle/>
          <a:p>
            <a:pPr algn="ctr"/>
            <a:r>
              <a:rPr lang="en-US" dirty="0"/>
              <a:t>Until 1991, three player in cartel</a:t>
            </a:r>
            <a:br>
              <a:rPr lang="en-US" dirty="0"/>
            </a:br>
            <a:r>
              <a:rPr lang="en-US" dirty="0">
                <a:solidFill>
                  <a:srgbClr val="C00000"/>
                </a:solidFill>
              </a:rPr>
              <a:t>Price: $3.00/lb</a:t>
            </a:r>
          </a:p>
        </p:txBody>
      </p:sp>
      <p:sp>
        <p:nvSpPr>
          <p:cNvPr id="10" name="TextBox 9"/>
          <p:cNvSpPr txBox="1"/>
          <p:nvPr/>
        </p:nvSpPr>
        <p:spPr>
          <a:xfrm>
            <a:off x="7620000" y="2181136"/>
            <a:ext cx="3962400" cy="923330"/>
          </a:xfrm>
          <a:prstGeom prst="rect">
            <a:avLst/>
          </a:prstGeom>
          <a:noFill/>
          <a:ln w="19050">
            <a:solidFill>
              <a:schemeClr val="tx1"/>
            </a:solidFill>
          </a:ln>
        </p:spPr>
        <p:txBody>
          <a:bodyPr wrap="square" rtlCol="0">
            <a:spAutoFit/>
          </a:bodyPr>
          <a:lstStyle/>
          <a:p>
            <a:pPr algn="ctr"/>
            <a:r>
              <a:rPr lang="en-US" dirty="0"/>
              <a:t>New entry by ADM and </a:t>
            </a:r>
            <a:r>
              <a:rPr lang="en-US" dirty="0" err="1"/>
              <a:t>Cheil</a:t>
            </a:r>
            <a:r>
              <a:rPr lang="en-US" dirty="0"/>
              <a:t> </a:t>
            </a:r>
            <a:r>
              <a:rPr lang="en-US" dirty="0" err="1"/>
              <a:t>Jedang</a:t>
            </a:r>
            <a:r>
              <a:rPr lang="en-US" dirty="0"/>
              <a:t> attracted by high (cartel) prices </a:t>
            </a:r>
          </a:p>
          <a:p>
            <a:pPr algn="ctr"/>
            <a:r>
              <a:rPr lang="en-US" dirty="0">
                <a:solidFill>
                  <a:srgbClr val="C00000"/>
                </a:solidFill>
              </a:rPr>
              <a:t>Price Drops to $.70/lb</a:t>
            </a:r>
          </a:p>
        </p:txBody>
      </p:sp>
      <p:sp>
        <p:nvSpPr>
          <p:cNvPr id="12" name="Rectangle 11">
            <a:extLst>
              <a:ext uri="{FF2B5EF4-FFF2-40B4-BE49-F238E27FC236}">
                <a16:creationId xmlns:a16="http://schemas.microsoft.com/office/drawing/2014/main" id="{9BB795C7-0E3B-404D-9523-93EFC46B526A}"/>
              </a:ext>
            </a:extLst>
          </p:cNvPr>
          <p:cNvSpPr/>
          <p:nvPr/>
        </p:nvSpPr>
        <p:spPr bwMode="auto">
          <a:xfrm>
            <a:off x="9939339" y="3286125"/>
            <a:ext cx="1533525" cy="666066"/>
          </a:xfrm>
          <a:prstGeom prst="rect">
            <a:avLst/>
          </a:prstGeom>
          <a:solidFill>
            <a:srgbClr val="FFFFCC"/>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2000" dirty="0" err="1">
                <a:latin typeface="Times New Roman" pitchFamily="18" charset="0"/>
              </a:rPr>
              <a:t>Cheil</a:t>
            </a:r>
            <a:r>
              <a:rPr lang="en-US" sz="2000" dirty="0">
                <a:latin typeface="Times New Roman" pitchFamily="18" charset="0"/>
              </a:rPr>
              <a:t> </a:t>
            </a:r>
            <a:r>
              <a:rPr lang="en-US" sz="2000" dirty="0" err="1">
                <a:latin typeface="Times New Roman" pitchFamily="18" charset="0"/>
              </a:rPr>
              <a:t>Jedang</a:t>
            </a:r>
            <a:endParaRPr lang="en-US" sz="2000" dirty="0">
              <a:latin typeface="Times New Roman" pitchFamily="18" charset="0"/>
            </a:endParaRPr>
          </a:p>
          <a:p>
            <a:pPr algn="ctr" fontAlgn="base">
              <a:spcBef>
                <a:spcPct val="0"/>
              </a:spcBef>
              <a:spcAft>
                <a:spcPct val="0"/>
              </a:spcAft>
            </a:pPr>
            <a:r>
              <a:rPr lang="en-US" sz="2000" dirty="0"/>
              <a:t>(S. Korea.)</a:t>
            </a:r>
          </a:p>
        </p:txBody>
      </p:sp>
      <p:cxnSp>
        <p:nvCxnSpPr>
          <p:cNvPr id="11" name="Straight Arrow Connector 10">
            <a:extLst>
              <a:ext uri="{FF2B5EF4-FFF2-40B4-BE49-F238E27FC236}">
                <a16:creationId xmlns:a16="http://schemas.microsoft.com/office/drawing/2014/main" id="{66E89D49-68E2-4287-B6F4-82B34557497E}"/>
              </a:ext>
            </a:extLst>
          </p:cNvPr>
          <p:cNvCxnSpPr>
            <a:cxnSpLocks/>
          </p:cNvCxnSpPr>
          <p:nvPr/>
        </p:nvCxnSpPr>
        <p:spPr>
          <a:xfrm flipV="1">
            <a:off x="10025064" y="4038600"/>
            <a:ext cx="443658" cy="1015153"/>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5E564EA3-D056-4F15-B730-4B352F518B5C}"/>
              </a:ext>
            </a:extLst>
          </p:cNvPr>
          <p:cNvSpPr txBox="1"/>
          <p:nvPr/>
        </p:nvSpPr>
        <p:spPr>
          <a:xfrm>
            <a:off x="8720139" y="5218225"/>
            <a:ext cx="2438400" cy="338554"/>
          </a:xfrm>
          <a:prstGeom prst="rect">
            <a:avLst/>
          </a:prstGeom>
          <a:noFill/>
          <a:ln w="38100">
            <a:solidFill>
              <a:srgbClr val="0070C0"/>
            </a:solidFill>
          </a:ln>
        </p:spPr>
        <p:txBody>
          <a:bodyPr wrap="square" rtlCol="0">
            <a:spAutoFit/>
          </a:bodyPr>
          <a:lstStyle/>
          <a:p>
            <a:pPr algn="ctr"/>
            <a:r>
              <a:rPr lang="en-US" sz="1600" b="1" dirty="0" err="1">
                <a:solidFill>
                  <a:srgbClr val="0070C0"/>
                </a:solidFill>
              </a:rPr>
              <a:t>Cheil</a:t>
            </a:r>
            <a:r>
              <a:rPr lang="en-US" sz="1600" b="1" dirty="0">
                <a:solidFill>
                  <a:srgbClr val="0070C0"/>
                </a:solidFill>
              </a:rPr>
              <a:t> </a:t>
            </a:r>
            <a:r>
              <a:rPr lang="en-US" sz="1600" b="1" dirty="0" err="1">
                <a:solidFill>
                  <a:srgbClr val="0070C0"/>
                </a:solidFill>
              </a:rPr>
              <a:t>Jedang</a:t>
            </a:r>
            <a:r>
              <a:rPr lang="en-US" sz="1600" b="1" dirty="0">
                <a:solidFill>
                  <a:srgbClr val="0070C0"/>
                </a:solidFill>
              </a:rPr>
              <a:t> also entered</a:t>
            </a:r>
          </a:p>
        </p:txBody>
      </p:sp>
    </p:spTree>
    <p:extLst>
      <p:ext uri="{BB962C8B-B14F-4D97-AF65-F5344CB8AC3E}">
        <p14:creationId xmlns:p14="http://schemas.microsoft.com/office/powerpoint/2010/main" val="19732873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Box 1">
            <a:extLst>
              <a:ext uri="{FF2B5EF4-FFF2-40B4-BE49-F238E27FC236}">
                <a16:creationId xmlns:a16="http://schemas.microsoft.com/office/drawing/2014/main" id="{F77C6AA9-94DA-4A83-88AC-098BB4738BC4}"/>
              </a:ext>
            </a:extLst>
          </p:cNvPr>
          <p:cNvSpPr txBox="1">
            <a:spLocks noChangeArrowheads="1"/>
          </p:cNvSpPr>
          <p:nvPr/>
        </p:nvSpPr>
        <p:spPr bwMode="auto">
          <a:xfrm>
            <a:off x="2438400" y="152400"/>
            <a:ext cx="640912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US" altLang="en-US" sz="3200" dirty="0">
                <a:latin typeface="Times New Roman" panose="02020603050405020304" pitchFamily="18" charset="0"/>
                <a:cs typeface="Times New Roman" panose="02020603050405020304" pitchFamily="18" charset="0"/>
              </a:rPr>
              <a:t>The Modern Economics of Collusion:</a:t>
            </a:r>
          </a:p>
          <a:p>
            <a:pPr algn="ctr"/>
            <a:r>
              <a:rPr lang="en-US" altLang="en-US" sz="3200" dirty="0">
                <a:latin typeface="Times New Roman" panose="02020603050405020304" pitchFamily="18" charset="0"/>
                <a:cs typeface="Times New Roman" panose="02020603050405020304" pitchFamily="18" charset="0"/>
              </a:rPr>
              <a:t>How Do Cartels Maintain Stability</a:t>
            </a:r>
          </a:p>
        </p:txBody>
      </p:sp>
      <p:sp>
        <p:nvSpPr>
          <p:cNvPr id="3" name="TextBox 2">
            <a:extLst>
              <a:ext uri="{FF2B5EF4-FFF2-40B4-BE49-F238E27FC236}">
                <a16:creationId xmlns:a16="http://schemas.microsoft.com/office/drawing/2014/main" id="{4CBB848F-90AA-4353-ABB1-6ECB67F4ED56}"/>
              </a:ext>
            </a:extLst>
          </p:cNvPr>
          <p:cNvSpPr txBox="1"/>
          <p:nvPr/>
        </p:nvSpPr>
        <p:spPr>
          <a:xfrm>
            <a:off x="2186272" y="2540989"/>
            <a:ext cx="7249213" cy="2862322"/>
          </a:xfrm>
          <a:prstGeom prst="rect">
            <a:avLst/>
          </a:prstGeom>
          <a:noFill/>
          <a:ln>
            <a:solidFill>
              <a:schemeClr val="tx1"/>
            </a:solidFill>
          </a:ln>
        </p:spPr>
        <p:txBody>
          <a:bodyPr wrap="square">
            <a:spAutoFit/>
          </a:bodyPr>
          <a:lstStyle/>
          <a:p>
            <a:pPr algn="ctr">
              <a:defRPr/>
            </a:pPr>
            <a:r>
              <a:rPr lang="en-US" sz="2000" b="1" u="sng" dirty="0">
                <a:highlight>
                  <a:srgbClr val="FFFF00"/>
                </a:highlight>
                <a:latin typeface="Times New Roman" charset="0"/>
                <a:ea typeface="Times New Roman" charset="0"/>
                <a:cs typeface="Times New Roman" charset="0"/>
              </a:rPr>
              <a:t>Solving “Cartel Problems”</a:t>
            </a:r>
          </a:p>
          <a:p>
            <a:pPr>
              <a:defRPr/>
            </a:pPr>
            <a:endParaRPr lang="en-US" sz="2000" dirty="0">
              <a:latin typeface="Times New Roman" charset="0"/>
              <a:ea typeface="Times New Roman" charset="0"/>
              <a:cs typeface="Times New Roman" charset="0"/>
            </a:endParaRPr>
          </a:p>
          <a:p>
            <a:pPr marL="285750" indent="-285750">
              <a:buFont typeface="Arial" panose="020B0604020202020204" pitchFamily="34" charset="0"/>
              <a:buChar char="•"/>
              <a:defRPr/>
            </a:pPr>
            <a:r>
              <a:rPr lang="en-US" sz="2000" u="sng" dirty="0">
                <a:latin typeface="Times New Roman" charset="0"/>
                <a:ea typeface="Times New Roman" charset="0"/>
                <a:cs typeface="Times New Roman" charset="0"/>
              </a:rPr>
              <a:t>Reaching consensus</a:t>
            </a:r>
            <a:r>
              <a:rPr lang="en-US" sz="2000" dirty="0">
                <a:latin typeface="Times New Roman" charset="0"/>
                <a:ea typeface="Times New Roman" charset="0"/>
                <a:cs typeface="Times New Roman" charset="0"/>
              </a:rPr>
              <a:t> on terms of coordination;</a:t>
            </a:r>
          </a:p>
          <a:p>
            <a:pPr>
              <a:defRPr/>
            </a:pPr>
            <a:endParaRPr lang="en-US" sz="2000" dirty="0">
              <a:latin typeface="Times New Roman" charset="0"/>
              <a:ea typeface="Times New Roman" charset="0"/>
              <a:cs typeface="Times New Roman" charset="0"/>
            </a:endParaRPr>
          </a:p>
          <a:p>
            <a:pPr marL="285750" indent="-285750">
              <a:buFont typeface="Arial" panose="020B0604020202020204" pitchFamily="34" charset="0"/>
              <a:buChar char="•"/>
              <a:defRPr/>
            </a:pPr>
            <a:r>
              <a:rPr lang="en-US" sz="2000" u="sng" dirty="0">
                <a:latin typeface="Times New Roman" charset="0"/>
                <a:ea typeface="Times New Roman" charset="0"/>
                <a:cs typeface="Times New Roman" charset="0"/>
              </a:rPr>
              <a:t>Deterring cheating</a:t>
            </a:r>
            <a:r>
              <a:rPr lang="en-US" sz="2000" dirty="0">
                <a:latin typeface="Times New Roman" charset="0"/>
                <a:ea typeface="Times New Roman" charset="0"/>
                <a:cs typeface="Times New Roman" charset="0"/>
              </a:rPr>
              <a:t> on that consensus; and</a:t>
            </a:r>
          </a:p>
          <a:p>
            <a:pPr>
              <a:defRPr/>
            </a:pPr>
            <a:endParaRPr lang="en-US" sz="2000" dirty="0">
              <a:latin typeface="Times New Roman" charset="0"/>
              <a:ea typeface="Times New Roman" charset="0"/>
              <a:cs typeface="Times New Roman" charset="0"/>
            </a:endParaRPr>
          </a:p>
          <a:p>
            <a:pPr marL="285750" indent="-285750">
              <a:buFont typeface="Arial" panose="020B0604020202020204" pitchFamily="34" charset="0"/>
              <a:buChar char="•"/>
              <a:defRPr/>
            </a:pPr>
            <a:r>
              <a:rPr lang="en-US" sz="2000" u="sng" dirty="0">
                <a:latin typeface="Times New Roman" charset="0"/>
                <a:ea typeface="Times New Roman" charset="0"/>
                <a:cs typeface="Times New Roman" charset="0"/>
              </a:rPr>
              <a:t>Preventing new competition</a:t>
            </a:r>
            <a:r>
              <a:rPr lang="en-US" sz="2000" dirty="0">
                <a:latin typeface="Times New Roman" charset="0"/>
                <a:ea typeface="Times New Roman" charset="0"/>
                <a:cs typeface="Times New Roman" charset="0"/>
              </a:rPr>
              <a:t>, whether in the form of expansion by fringe firms that are currently rivals but not part of the coordinated arrangement or in the form of new entry.</a:t>
            </a:r>
          </a:p>
        </p:txBody>
      </p:sp>
      <p:sp>
        <p:nvSpPr>
          <p:cNvPr id="46084" name="TextBox 3">
            <a:extLst>
              <a:ext uri="{FF2B5EF4-FFF2-40B4-BE49-F238E27FC236}">
                <a16:creationId xmlns:a16="http://schemas.microsoft.com/office/drawing/2014/main" id="{2238462E-37BB-46E0-9F01-1FC369BFF635}"/>
              </a:ext>
            </a:extLst>
          </p:cNvPr>
          <p:cNvSpPr txBox="1">
            <a:spLocks noChangeArrowheads="1"/>
          </p:cNvSpPr>
          <p:nvPr/>
        </p:nvSpPr>
        <p:spPr bwMode="auto">
          <a:xfrm>
            <a:off x="9067800" y="6248400"/>
            <a:ext cx="107433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sz="1600" dirty="0">
                <a:latin typeface="Times New Roman" panose="02020603050405020304" pitchFamily="18" charset="0"/>
                <a:cs typeface="Times New Roman" panose="02020603050405020304" pitchFamily="18" charset="0"/>
              </a:rPr>
              <a:t>pp. 306-07</a:t>
            </a:r>
          </a:p>
        </p:txBody>
      </p:sp>
      <p:sp>
        <p:nvSpPr>
          <p:cNvPr id="2" name="TextBox 1">
            <a:extLst>
              <a:ext uri="{FF2B5EF4-FFF2-40B4-BE49-F238E27FC236}">
                <a16:creationId xmlns:a16="http://schemas.microsoft.com/office/drawing/2014/main" id="{23CDB844-CF66-4991-ACEF-1B36EDD731A5}"/>
              </a:ext>
            </a:extLst>
          </p:cNvPr>
          <p:cNvSpPr txBox="1"/>
          <p:nvPr/>
        </p:nvSpPr>
        <p:spPr>
          <a:xfrm>
            <a:off x="1811225" y="1819634"/>
            <a:ext cx="7999306" cy="400110"/>
          </a:xfrm>
          <a:prstGeom prst="rect">
            <a:avLst/>
          </a:prstGeom>
          <a:noFill/>
          <a:ln w="19050">
            <a:solidFill>
              <a:schemeClr val="tx1"/>
            </a:solidFill>
          </a:ln>
        </p:spPr>
        <p:txBody>
          <a:bodyPr wrap="none" rtlCol="0">
            <a:spAutoFit/>
          </a:bodyPr>
          <a:lstStyle/>
          <a:p>
            <a:r>
              <a:rPr lang="en-US" sz="2000" dirty="0">
                <a:solidFill>
                  <a:srgbClr val="C00000"/>
                </a:solidFill>
              </a:rPr>
              <a:t>The Goal of a Cartel is to Exercise </a:t>
            </a:r>
            <a:r>
              <a:rPr lang="en-US" sz="2000" b="1" i="1" dirty="0">
                <a:solidFill>
                  <a:srgbClr val="C00000"/>
                </a:solidFill>
              </a:rPr>
              <a:t>Collective </a:t>
            </a:r>
            <a:r>
              <a:rPr lang="en-US" sz="2000" dirty="0">
                <a:solidFill>
                  <a:srgbClr val="C00000"/>
                </a:solidFill>
              </a:rPr>
              <a:t>Market Power -- Raise Price</a:t>
            </a:r>
          </a:p>
        </p:txBody>
      </p:sp>
      <p:sp>
        <p:nvSpPr>
          <p:cNvPr id="6" name="TextBox 5">
            <a:extLst>
              <a:ext uri="{FF2B5EF4-FFF2-40B4-BE49-F238E27FC236}">
                <a16:creationId xmlns:a16="http://schemas.microsoft.com/office/drawing/2014/main" id="{890FBD63-4D73-4241-8C60-4A0CA55E274E}"/>
              </a:ext>
            </a:extLst>
          </p:cNvPr>
          <p:cNvSpPr txBox="1"/>
          <p:nvPr/>
        </p:nvSpPr>
        <p:spPr>
          <a:xfrm>
            <a:off x="838200" y="5691015"/>
            <a:ext cx="9592882" cy="400110"/>
          </a:xfrm>
          <a:prstGeom prst="rect">
            <a:avLst/>
          </a:prstGeom>
          <a:noFill/>
          <a:ln w="19050">
            <a:solidFill>
              <a:schemeClr val="tx1"/>
            </a:solidFill>
          </a:ln>
        </p:spPr>
        <p:txBody>
          <a:bodyPr wrap="none" rtlCol="0">
            <a:spAutoFit/>
          </a:bodyPr>
          <a:lstStyle/>
          <a:p>
            <a:r>
              <a:rPr lang="en-US" sz="2000" dirty="0">
                <a:solidFill>
                  <a:srgbClr val="C00000"/>
                </a:solidFill>
              </a:rPr>
              <a:t>Solving these problems is more difficult because they face </a:t>
            </a:r>
            <a:r>
              <a:rPr lang="en-US" sz="2000" b="1" i="1" dirty="0">
                <a:solidFill>
                  <a:srgbClr val="C00000"/>
                </a:solidFill>
              </a:rPr>
              <a:t>jail time, </a:t>
            </a:r>
            <a:r>
              <a:rPr lang="en-US" sz="2000" dirty="0">
                <a:solidFill>
                  <a:srgbClr val="C00000"/>
                </a:solidFill>
              </a:rPr>
              <a:t>if the cartel is detected</a:t>
            </a:r>
            <a:r>
              <a:rPr lang="en-US" sz="2000" dirty="0"/>
              <a:t>.</a:t>
            </a:r>
          </a:p>
        </p:txBody>
      </p:sp>
    </p:spTree>
    <p:extLst>
      <p:ext uri="{BB962C8B-B14F-4D97-AF65-F5344CB8AC3E}">
        <p14:creationId xmlns:p14="http://schemas.microsoft.com/office/powerpoint/2010/main" val="40051901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931620-5096-4D06-9CEA-55B2347E9279}"/>
              </a:ext>
            </a:extLst>
          </p:cNvPr>
          <p:cNvSpPr>
            <a:spLocks noGrp="1"/>
          </p:cNvSpPr>
          <p:nvPr>
            <p:ph type="ctrTitle"/>
          </p:nvPr>
        </p:nvSpPr>
        <p:spPr>
          <a:xfrm>
            <a:off x="1190625" y="2235200"/>
            <a:ext cx="9144000" cy="2387600"/>
          </a:xfrm>
        </p:spPr>
        <p:txBody>
          <a:bodyPr>
            <a:normAutofit/>
          </a:bodyPr>
          <a:lstStyle/>
          <a:p>
            <a:r>
              <a:rPr lang="en-US" sz="3600" dirty="0"/>
              <a:t>US v Andreas (Lysine) in Detail</a:t>
            </a:r>
            <a:br>
              <a:rPr lang="en-US" sz="3600" dirty="0"/>
            </a:br>
            <a:br>
              <a:rPr lang="en-US" sz="3600" dirty="0"/>
            </a:br>
            <a:br>
              <a:rPr lang="en-US" sz="3600" dirty="0"/>
            </a:br>
            <a:r>
              <a:rPr lang="en-US" sz="3200" dirty="0">
                <a:solidFill>
                  <a:srgbClr val="C00000"/>
                </a:solidFill>
              </a:rPr>
              <a:t>We can see how they solved the “cartel problems”</a:t>
            </a:r>
            <a:endParaRPr lang="en-US" sz="3600" dirty="0">
              <a:solidFill>
                <a:srgbClr val="C00000"/>
              </a:solidFill>
            </a:endParaRPr>
          </a:p>
        </p:txBody>
      </p:sp>
      <p:sp>
        <p:nvSpPr>
          <p:cNvPr id="3" name="Subtitle 2">
            <a:extLst>
              <a:ext uri="{FF2B5EF4-FFF2-40B4-BE49-F238E27FC236}">
                <a16:creationId xmlns:a16="http://schemas.microsoft.com/office/drawing/2014/main" id="{A6A42C8B-2B39-4CF0-90E1-7492193CFBC5}"/>
              </a:ext>
            </a:extLst>
          </p:cNvPr>
          <p:cNvSpPr>
            <a:spLocks noGrp="1"/>
          </p:cNvSpPr>
          <p:nvPr>
            <p:ph type="subTitle" idx="1"/>
          </p:nvPr>
        </p:nvSpPr>
        <p:spPr/>
        <p:txBody>
          <a:bodyPr/>
          <a:lstStyle/>
          <a:p>
            <a:r>
              <a:rPr lang="en-US" dirty="0"/>
              <a:t> </a:t>
            </a:r>
          </a:p>
        </p:txBody>
      </p:sp>
    </p:spTree>
    <p:extLst>
      <p:ext uri="{BB962C8B-B14F-4D97-AF65-F5344CB8AC3E}">
        <p14:creationId xmlns:p14="http://schemas.microsoft.com/office/powerpoint/2010/main" val="37685741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76898CB-98FC-4F25-84A8-0BA3A9714D7F}"/>
              </a:ext>
            </a:extLst>
          </p:cNvPr>
          <p:cNvSpPr>
            <a:spLocks noGrp="1"/>
          </p:cNvSpPr>
          <p:nvPr>
            <p:ph idx="4294967295"/>
          </p:nvPr>
        </p:nvSpPr>
        <p:spPr>
          <a:xfrm>
            <a:off x="0" y="1690688"/>
            <a:ext cx="10515600" cy="4351337"/>
          </a:xfrm>
        </p:spPr>
        <p:txBody>
          <a:bodyPr/>
          <a:lstStyle/>
          <a:p>
            <a:pPr marL="0" indent="0">
              <a:buNone/>
            </a:pPr>
            <a:r>
              <a:rPr lang="en-US" dirty="0"/>
              <a:t> </a:t>
            </a:r>
          </a:p>
        </p:txBody>
      </p:sp>
      <p:sp>
        <p:nvSpPr>
          <p:cNvPr id="5" name="TextBox 4">
            <a:extLst>
              <a:ext uri="{FF2B5EF4-FFF2-40B4-BE49-F238E27FC236}">
                <a16:creationId xmlns:a16="http://schemas.microsoft.com/office/drawing/2014/main" id="{C646EE95-8537-4569-B106-64DA1E88C1A9}"/>
              </a:ext>
            </a:extLst>
          </p:cNvPr>
          <p:cNvSpPr txBox="1"/>
          <p:nvPr/>
        </p:nvSpPr>
        <p:spPr>
          <a:xfrm>
            <a:off x="457200" y="773201"/>
            <a:ext cx="6096000" cy="5355312"/>
          </a:xfrm>
          <a:prstGeom prst="rect">
            <a:avLst/>
          </a:prstGeom>
          <a:noFill/>
        </p:spPr>
        <p:txBody>
          <a:bodyPr wrap="square">
            <a:spAutoFit/>
          </a:bodyPr>
          <a:lstStyle/>
          <a:p>
            <a:pPr algn="l"/>
            <a:r>
              <a:rPr lang="en-US" b="0" i="0" u="none" strike="noStrike" baseline="0" dirty="0"/>
              <a:t>For many years, Archer Daniels Midland Co.'s philosophy of customer relations could be summed up by a quote from former ADM President James Randall: </a:t>
            </a:r>
            <a:r>
              <a:rPr lang="en-US" b="1" i="0" u="none" strike="noStrike" baseline="0" dirty="0">
                <a:solidFill>
                  <a:srgbClr val="C00000"/>
                </a:solidFill>
              </a:rPr>
              <a:t>"Our competitors are our</a:t>
            </a:r>
            <a:r>
              <a:rPr lang="en-US" b="1" dirty="0">
                <a:solidFill>
                  <a:srgbClr val="C00000"/>
                </a:solidFill>
              </a:rPr>
              <a:t> </a:t>
            </a:r>
            <a:r>
              <a:rPr lang="en-US" b="1" i="0" u="none" strike="noStrike" baseline="0" dirty="0">
                <a:solidFill>
                  <a:srgbClr val="C00000"/>
                </a:solidFill>
              </a:rPr>
              <a:t>friends. Our customers are the enemy."</a:t>
            </a:r>
            <a:r>
              <a:rPr lang="en-US" b="1" i="0" u="none" strike="noStrike" baseline="0" dirty="0"/>
              <a:t> </a:t>
            </a:r>
            <a:r>
              <a:rPr lang="en-US" b="0" i="0" u="none" strike="noStrike" baseline="0" dirty="0"/>
              <a:t>This motto animated the company's business dealings and ultimately led to </a:t>
            </a:r>
            <a:r>
              <a:rPr lang="en-US" b="0" i="0" u="none" strike="noStrike" baseline="0" dirty="0">
                <a:solidFill>
                  <a:srgbClr val="C00000"/>
                </a:solidFill>
              </a:rPr>
              <a:t>blatant violations of U.S. antitrust law</a:t>
            </a:r>
            <a:r>
              <a:rPr lang="en-US" b="0" i="0" u="none" strike="noStrike" baseline="0" dirty="0"/>
              <a:t>, a guilty plea and a </a:t>
            </a:r>
            <a:r>
              <a:rPr lang="en-US" b="0" i="0" u="none" strike="noStrike" baseline="0" dirty="0">
                <a:solidFill>
                  <a:srgbClr val="C00000"/>
                </a:solidFill>
              </a:rPr>
              <a:t>staggering criminal fine </a:t>
            </a:r>
            <a:r>
              <a:rPr lang="en-US" b="0" i="0" u="none" strike="noStrike" baseline="0" dirty="0"/>
              <a:t>against the company. It also led to the </a:t>
            </a:r>
            <a:r>
              <a:rPr lang="en-US" b="0" i="0" u="none" strike="noStrike" baseline="0" dirty="0">
                <a:solidFill>
                  <a:srgbClr val="C00000"/>
                </a:solidFill>
              </a:rPr>
              <a:t>criminal charges </a:t>
            </a:r>
            <a:r>
              <a:rPr lang="en-US" b="0" i="0" u="none" strike="noStrike" baseline="0" dirty="0"/>
              <a:t>against three top ADM executives that are the subject of this</a:t>
            </a:r>
            <a:r>
              <a:rPr lang="en-US" dirty="0"/>
              <a:t> </a:t>
            </a:r>
            <a:r>
              <a:rPr lang="en-US" b="0" i="0" u="none" strike="noStrike" baseline="0" dirty="0"/>
              <a:t>appeal. </a:t>
            </a:r>
          </a:p>
          <a:p>
            <a:pPr algn="l"/>
            <a:endParaRPr lang="en-US" dirty="0"/>
          </a:p>
          <a:p>
            <a:pPr algn="l"/>
            <a:endParaRPr lang="en-US" dirty="0"/>
          </a:p>
          <a:p>
            <a:pPr algn="l"/>
            <a:r>
              <a:rPr lang="en-US" b="0" i="0" u="none" strike="noStrike" baseline="0" dirty="0"/>
              <a:t>The facts involved in this case reflect an </a:t>
            </a:r>
            <a:r>
              <a:rPr lang="en-US" b="0" i="0" u="none" strike="noStrike" baseline="0" dirty="0">
                <a:solidFill>
                  <a:srgbClr val="C00000"/>
                </a:solidFill>
              </a:rPr>
              <a:t>inexplicable lack of business ethics </a:t>
            </a:r>
            <a:r>
              <a:rPr lang="en-US" b="0" i="0" u="none" strike="noStrike" baseline="0" dirty="0"/>
              <a:t>and an atmosphere of general lawlessness that infected the very heart of one of America's leading corporate citizens. Top executives at ADM and its Asian co-conspirators throughout the early 1990s </a:t>
            </a:r>
            <a:r>
              <a:rPr lang="en-US" b="0" i="0" u="none" strike="noStrike" baseline="0" dirty="0">
                <a:solidFill>
                  <a:srgbClr val="C00000"/>
                </a:solidFill>
              </a:rPr>
              <a:t>spied on each other, fabricated aliases and front organizations to hide their activities, hired prostitutes to gather information from competitors, lied, cheated, embezzled, extorted and obstructed justice.</a:t>
            </a:r>
            <a:endParaRPr lang="en-US" dirty="0">
              <a:solidFill>
                <a:srgbClr val="C00000"/>
              </a:solidFill>
            </a:endParaRPr>
          </a:p>
        </p:txBody>
      </p:sp>
      <p:cxnSp>
        <p:nvCxnSpPr>
          <p:cNvPr id="7" name="Straight Arrow Connector 6">
            <a:extLst>
              <a:ext uri="{FF2B5EF4-FFF2-40B4-BE49-F238E27FC236}">
                <a16:creationId xmlns:a16="http://schemas.microsoft.com/office/drawing/2014/main" id="{0FC4141B-A7A5-45BF-8A8C-2821AAE45A81}"/>
              </a:ext>
            </a:extLst>
          </p:cNvPr>
          <p:cNvCxnSpPr>
            <a:cxnSpLocks/>
          </p:cNvCxnSpPr>
          <p:nvPr/>
        </p:nvCxnSpPr>
        <p:spPr>
          <a:xfrm flipH="1">
            <a:off x="6107016" y="1135351"/>
            <a:ext cx="1112934" cy="393039"/>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216518A9-6971-4270-9ADE-BCC321472F92}"/>
              </a:ext>
            </a:extLst>
          </p:cNvPr>
          <p:cNvSpPr txBox="1"/>
          <p:nvPr/>
        </p:nvSpPr>
        <p:spPr>
          <a:xfrm>
            <a:off x="7219950" y="415394"/>
            <a:ext cx="2343150" cy="1077218"/>
          </a:xfrm>
          <a:prstGeom prst="rect">
            <a:avLst/>
          </a:prstGeom>
          <a:noFill/>
          <a:ln w="38100">
            <a:solidFill>
              <a:srgbClr val="0070C0"/>
            </a:solidFill>
          </a:ln>
        </p:spPr>
        <p:txBody>
          <a:bodyPr wrap="square" rtlCol="0">
            <a:spAutoFit/>
          </a:bodyPr>
          <a:lstStyle/>
          <a:p>
            <a:pPr algn="ctr"/>
            <a:r>
              <a:rPr lang="en-US" sz="1600" b="1" dirty="0">
                <a:solidFill>
                  <a:srgbClr val="0070C0"/>
                </a:solidFill>
              </a:rPr>
              <a:t>This is NOT the idealized competitive conduct envisioned in the Sherman Act</a:t>
            </a:r>
          </a:p>
        </p:txBody>
      </p:sp>
      <p:cxnSp>
        <p:nvCxnSpPr>
          <p:cNvPr id="10" name="Straight Arrow Connector 9">
            <a:extLst>
              <a:ext uri="{FF2B5EF4-FFF2-40B4-BE49-F238E27FC236}">
                <a16:creationId xmlns:a16="http://schemas.microsoft.com/office/drawing/2014/main" id="{498B6675-1FC0-4214-B581-4AF7646A0692}"/>
              </a:ext>
            </a:extLst>
          </p:cNvPr>
          <p:cNvCxnSpPr>
            <a:cxnSpLocks/>
          </p:cNvCxnSpPr>
          <p:nvPr/>
        </p:nvCxnSpPr>
        <p:spPr>
          <a:xfrm flipH="1">
            <a:off x="6330108" y="2597066"/>
            <a:ext cx="1099392"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1C42991C-98FC-48DF-96E8-1C2ECEEC01CA}"/>
              </a:ext>
            </a:extLst>
          </p:cNvPr>
          <p:cNvSpPr txBox="1"/>
          <p:nvPr/>
        </p:nvSpPr>
        <p:spPr>
          <a:xfrm>
            <a:off x="7429500" y="1896160"/>
            <a:ext cx="2438400" cy="1323439"/>
          </a:xfrm>
          <a:prstGeom prst="rect">
            <a:avLst/>
          </a:prstGeom>
          <a:noFill/>
          <a:ln w="38100">
            <a:solidFill>
              <a:srgbClr val="0070C0"/>
            </a:solidFill>
          </a:ln>
        </p:spPr>
        <p:txBody>
          <a:bodyPr wrap="square" rtlCol="0">
            <a:spAutoFit/>
          </a:bodyPr>
          <a:lstStyle/>
          <a:p>
            <a:pPr algn="ctr"/>
            <a:r>
              <a:rPr lang="en-US" sz="1600" b="1" dirty="0">
                <a:solidFill>
                  <a:srgbClr val="0070C0"/>
                </a:solidFill>
              </a:rPr>
              <a:t>Cartels are prosecuted criminally.</a:t>
            </a:r>
          </a:p>
          <a:p>
            <a:pPr algn="ctr"/>
            <a:endParaRPr lang="en-US" sz="1600" b="1" dirty="0">
              <a:solidFill>
                <a:srgbClr val="0070C0"/>
              </a:solidFill>
            </a:endParaRPr>
          </a:p>
          <a:p>
            <a:pPr algn="ctr"/>
            <a:r>
              <a:rPr lang="en-US" sz="1600" b="1" dirty="0">
                <a:solidFill>
                  <a:srgbClr val="0070C0"/>
                </a:solidFill>
              </a:rPr>
              <a:t>This fine is no longer considered large</a:t>
            </a:r>
          </a:p>
        </p:txBody>
      </p:sp>
      <p:cxnSp>
        <p:nvCxnSpPr>
          <p:cNvPr id="13" name="Straight Arrow Connector 12">
            <a:extLst>
              <a:ext uri="{FF2B5EF4-FFF2-40B4-BE49-F238E27FC236}">
                <a16:creationId xmlns:a16="http://schemas.microsoft.com/office/drawing/2014/main" id="{30AA2772-EB1F-4332-A518-0FF2CB7D94BF}"/>
              </a:ext>
            </a:extLst>
          </p:cNvPr>
          <p:cNvCxnSpPr>
            <a:cxnSpLocks/>
          </p:cNvCxnSpPr>
          <p:nvPr/>
        </p:nvCxnSpPr>
        <p:spPr>
          <a:xfrm flipH="1">
            <a:off x="6215808" y="4098087"/>
            <a:ext cx="1099392"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F1BBEBDF-456C-47FF-AD72-8FF4CB3E5C73}"/>
              </a:ext>
            </a:extLst>
          </p:cNvPr>
          <p:cNvSpPr txBox="1"/>
          <p:nvPr/>
        </p:nvSpPr>
        <p:spPr>
          <a:xfrm>
            <a:off x="7496175" y="3638402"/>
            <a:ext cx="2438400" cy="830997"/>
          </a:xfrm>
          <a:prstGeom prst="rect">
            <a:avLst/>
          </a:prstGeom>
          <a:noFill/>
          <a:ln w="38100">
            <a:solidFill>
              <a:srgbClr val="0070C0"/>
            </a:solidFill>
          </a:ln>
        </p:spPr>
        <p:txBody>
          <a:bodyPr wrap="square" rtlCol="0">
            <a:spAutoFit/>
          </a:bodyPr>
          <a:lstStyle/>
          <a:p>
            <a:pPr algn="ctr"/>
            <a:r>
              <a:rPr lang="en-US" sz="1600" b="1" dirty="0">
                <a:solidFill>
                  <a:srgbClr val="0070C0"/>
                </a:solidFill>
              </a:rPr>
              <a:t>Inexplicable?  Cartels might be very common absent the law.</a:t>
            </a:r>
          </a:p>
        </p:txBody>
      </p:sp>
      <p:cxnSp>
        <p:nvCxnSpPr>
          <p:cNvPr id="15" name="Straight Arrow Connector 14">
            <a:extLst>
              <a:ext uri="{FF2B5EF4-FFF2-40B4-BE49-F238E27FC236}">
                <a16:creationId xmlns:a16="http://schemas.microsoft.com/office/drawing/2014/main" id="{BD3DF69A-7CE6-4A15-89B8-5ABE0FB5AB54}"/>
              </a:ext>
            </a:extLst>
          </p:cNvPr>
          <p:cNvCxnSpPr>
            <a:cxnSpLocks/>
            <a:stCxn id="16" idx="1"/>
          </p:cNvCxnSpPr>
          <p:nvPr/>
        </p:nvCxnSpPr>
        <p:spPr>
          <a:xfrm flipH="1">
            <a:off x="5715000" y="5715317"/>
            <a:ext cx="1714500" cy="75883"/>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BFBD5108-ABA1-4059-B13D-4FF731C0643B}"/>
              </a:ext>
            </a:extLst>
          </p:cNvPr>
          <p:cNvSpPr txBox="1"/>
          <p:nvPr/>
        </p:nvSpPr>
        <p:spPr>
          <a:xfrm>
            <a:off x="7429500" y="5176708"/>
            <a:ext cx="2438400" cy="1077218"/>
          </a:xfrm>
          <a:prstGeom prst="rect">
            <a:avLst/>
          </a:prstGeom>
          <a:noFill/>
          <a:ln w="38100">
            <a:solidFill>
              <a:srgbClr val="0070C0"/>
            </a:solidFill>
          </a:ln>
        </p:spPr>
        <p:txBody>
          <a:bodyPr wrap="square" rtlCol="0">
            <a:spAutoFit/>
          </a:bodyPr>
          <a:lstStyle/>
          <a:p>
            <a:pPr algn="ctr"/>
            <a:r>
              <a:rPr lang="en-US" sz="1600" b="1" dirty="0">
                <a:solidFill>
                  <a:srgbClr val="0070C0"/>
                </a:solidFill>
              </a:rPr>
              <a:t>Plus --  A  major movie starring Matt Damon as Mark Whitacre </a:t>
            </a:r>
            <a:br>
              <a:rPr lang="en-US" sz="1600" b="1" dirty="0">
                <a:solidFill>
                  <a:srgbClr val="0070C0"/>
                </a:solidFill>
              </a:rPr>
            </a:br>
            <a:r>
              <a:rPr lang="en-US" sz="1600" b="1" dirty="0">
                <a:solidFill>
                  <a:srgbClr val="0070C0"/>
                </a:solidFill>
              </a:rPr>
              <a:t>(the “Rat”)</a:t>
            </a:r>
          </a:p>
        </p:txBody>
      </p:sp>
      <p:sp>
        <p:nvSpPr>
          <p:cNvPr id="2" name="TextBox 1">
            <a:extLst>
              <a:ext uri="{FF2B5EF4-FFF2-40B4-BE49-F238E27FC236}">
                <a16:creationId xmlns:a16="http://schemas.microsoft.com/office/drawing/2014/main" id="{489B7E6D-AEF5-4CC0-B853-8566D8D41608}"/>
              </a:ext>
            </a:extLst>
          </p:cNvPr>
          <p:cNvSpPr txBox="1">
            <a:spLocks noChangeArrowheads="1"/>
          </p:cNvSpPr>
          <p:nvPr/>
        </p:nvSpPr>
        <p:spPr bwMode="auto">
          <a:xfrm>
            <a:off x="457200" y="25090"/>
            <a:ext cx="460574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US" altLang="en-US" sz="3200" dirty="0">
                <a:latin typeface="Times New Roman" panose="02020603050405020304" pitchFamily="18" charset="0"/>
                <a:cs typeface="Times New Roman" panose="02020603050405020304" pitchFamily="18" charset="0"/>
              </a:rPr>
              <a:t>Introduction and Summary</a:t>
            </a:r>
          </a:p>
        </p:txBody>
      </p:sp>
    </p:spTree>
    <p:extLst>
      <p:ext uri="{BB962C8B-B14F-4D97-AF65-F5344CB8AC3E}">
        <p14:creationId xmlns:p14="http://schemas.microsoft.com/office/powerpoint/2010/main" val="34664293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3451771-D811-4B1B-8814-AE9DE37F08EA}"/>
              </a:ext>
            </a:extLst>
          </p:cNvPr>
          <p:cNvSpPr txBox="1"/>
          <p:nvPr/>
        </p:nvSpPr>
        <p:spPr>
          <a:xfrm>
            <a:off x="304800" y="3164681"/>
            <a:ext cx="6096000" cy="3693319"/>
          </a:xfrm>
          <a:prstGeom prst="rect">
            <a:avLst/>
          </a:prstGeom>
          <a:noFill/>
        </p:spPr>
        <p:txBody>
          <a:bodyPr wrap="square">
            <a:spAutoFit/>
          </a:bodyPr>
          <a:lstStyle/>
          <a:p>
            <a:pPr algn="l"/>
            <a:r>
              <a:rPr lang="en-US" sz="1800" b="0" i="0" u="none" strike="noStrike" baseline="0" dirty="0"/>
              <a:t>Until 1991, the lysine market had been dominated by a</a:t>
            </a:r>
          </a:p>
          <a:p>
            <a:pPr algn="l"/>
            <a:r>
              <a:rPr lang="en-US" sz="1800" b="0" i="0" u="none" strike="noStrike" baseline="0" dirty="0">
                <a:solidFill>
                  <a:srgbClr val="C00000"/>
                </a:solidFill>
              </a:rPr>
              <a:t>cartel of three companies </a:t>
            </a:r>
            <a:r>
              <a:rPr lang="en-US" sz="1800" b="0" i="0" u="none" strike="noStrike" baseline="0" dirty="0"/>
              <a:t>in Korea and Japan, with</a:t>
            </a:r>
          </a:p>
          <a:p>
            <a:pPr algn="l"/>
            <a:r>
              <a:rPr lang="en-US" sz="1800" b="0" i="0" u="none" strike="noStrike" baseline="0" dirty="0"/>
              <a:t>American and European subsidiaries. </a:t>
            </a:r>
            <a:r>
              <a:rPr lang="en-US" sz="1800" b="0" i="0" u="none" strike="noStrike" baseline="0" dirty="0">
                <a:solidFill>
                  <a:srgbClr val="C00000"/>
                </a:solidFill>
              </a:rPr>
              <a:t>Ajinomoto </a:t>
            </a:r>
            <a:r>
              <a:rPr lang="en-US" sz="1800" b="0" i="0" u="none" strike="noStrike" baseline="0" dirty="0"/>
              <a:t>Co.,</a:t>
            </a:r>
          </a:p>
          <a:p>
            <a:pPr algn="l"/>
            <a:r>
              <a:rPr lang="en-US" sz="1800" b="0" i="0" u="none" strike="noStrike" baseline="0" dirty="0"/>
              <a:t>Inc. of Japan, was the industry leader, accounting for up</a:t>
            </a:r>
          </a:p>
          <a:p>
            <a:pPr algn="l"/>
            <a:r>
              <a:rPr lang="en-US" sz="1800" b="0" i="0" u="none" strike="noStrike" baseline="0" dirty="0"/>
              <a:t>to half of all world lysine sales. </a:t>
            </a:r>
            <a:r>
              <a:rPr lang="en-US" sz="1800" b="0" i="0" u="none" strike="noStrike" baseline="0" dirty="0">
                <a:solidFill>
                  <a:srgbClr val="C00000"/>
                </a:solidFill>
              </a:rPr>
              <a:t>Ajinomoto </a:t>
            </a:r>
            <a:r>
              <a:rPr lang="en-US" sz="1800" b="0" i="0" u="none" strike="noStrike" baseline="0" dirty="0"/>
              <a:t>had 50</a:t>
            </a:r>
          </a:p>
          <a:p>
            <a:pPr algn="l"/>
            <a:r>
              <a:rPr lang="en-US" sz="1800" b="0" i="0" u="none" strike="noStrike" baseline="0" dirty="0"/>
              <a:t>percent interests in two subsidiaries, </a:t>
            </a:r>
            <a:r>
              <a:rPr lang="en-US" sz="1800" b="0" i="0" u="none" strike="noStrike" baseline="0" dirty="0" err="1"/>
              <a:t>Eurolysine</a:t>
            </a:r>
            <a:r>
              <a:rPr lang="en-US" sz="1800" b="0" i="0" u="none" strike="noStrike" baseline="0" dirty="0"/>
              <a:t>,</a:t>
            </a:r>
          </a:p>
          <a:p>
            <a:pPr algn="l"/>
            <a:r>
              <a:rPr lang="en-US" sz="1800" b="0" i="0" u="none" strike="noStrike" baseline="0" dirty="0"/>
              <a:t>based in Paris, and Heartland Lysine, based in</a:t>
            </a:r>
          </a:p>
          <a:p>
            <a:pPr algn="l"/>
            <a:r>
              <a:rPr lang="en-US" sz="1800" b="0" i="0" u="none" strike="noStrike" baseline="0" dirty="0"/>
              <a:t>Chicago. The other two producers of lysine were </a:t>
            </a:r>
            <a:r>
              <a:rPr lang="en-US" sz="1800" b="0" i="0" u="none" strike="noStrike" baseline="0" dirty="0" err="1">
                <a:solidFill>
                  <a:srgbClr val="C00000"/>
                </a:solidFill>
              </a:rPr>
              <a:t>Miwon</a:t>
            </a:r>
            <a:endParaRPr lang="en-US" sz="1800" b="0" i="0" u="none" strike="noStrike" baseline="0" dirty="0">
              <a:solidFill>
                <a:srgbClr val="C00000"/>
              </a:solidFill>
            </a:endParaRPr>
          </a:p>
          <a:p>
            <a:pPr algn="l"/>
            <a:r>
              <a:rPr lang="en-US" sz="1800" b="0" i="0" u="none" strike="noStrike" baseline="0" dirty="0">
                <a:solidFill>
                  <a:srgbClr val="C00000"/>
                </a:solidFill>
              </a:rPr>
              <a:t>Co., Ltd. (later renamed </a:t>
            </a:r>
            <a:r>
              <a:rPr lang="en-US" sz="1800" b="0" i="0" u="none" strike="noStrike" baseline="0" dirty="0" err="1">
                <a:solidFill>
                  <a:srgbClr val="C00000"/>
                </a:solidFill>
              </a:rPr>
              <a:t>Sewon</a:t>
            </a:r>
            <a:r>
              <a:rPr lang="en-US" sz="1800" b="0" i="0" u="none" strike="noStrike" baseline="0" dirty="0">
                <a:solidFill>
                  <a:srgbClr val="C00000"/>
                </a:solidFill>
              </a:rPr>
              <a:t> Co</a:t>
            </a:r>
            <a:r>
              <a:rPr lang="en-US" sz="1800" b="0" i="0" u="none" strike="noStrike" baseline="0" dirty="0"/>
              <a:t>., Ltd.) of South</a:t>
            </a:r>
          </a:p>
          <a:p>
            <a:pPr algn="l"/>
            <a:r>
              <a:rPr lang="en-US" sz="1800" b="0" i="0" u="none" strike="noStrike" baseline="0" dirty="0"/>
              <a:t>Korea, and </a:t>
            </a:r>
            <a:r>
              <a:rPr lang="en-US" sz="1800" b="0" i="0" u="none" strike="noStrike" baseline="0" dirty="0">
                <a:solidFill>
                  <a:srgbClr val="C00000"/>
                </a:solidFill>
              </a:rPr>
              <a:t>Kyowa Hakko, Ltd</a:t>
            </a:r>
            <a:r>
              <a:rPr lang="en-US" sz="1800" b="0" i="0" u="none" strike="noStrike" baseline="0" dirty="0"/>
              <a:t>. of Japan. </a:t>
            </a:r>
            <a:r>
              <a:rPr lang="en-US" sz="1800" b="0" i="0" u="none" strike="noStrike" baseline="0" dirty="0" err="1"/>
              <a:t>Miwon</a:t>
            </a:r>
            <a:r>
              <a:rPr lang="en-US" sz="1800" b="0" i="0" u="none" strike="noStrike" baseline="0" dirty="0"/>
              <a:t> ran a</a:t>
            </a:r>
          </a:p>
          <a:p>
            <a:pPr algn="l"/>
            <a:r>
              <a:rPr lang="en-US" sz="1800" b="0" i="0" u="none" strike="noStrike" baseline="0" dirty="0"/>
              <a:t>New Jersey-based subsidiary called </a:t>
            </a:r>
            <a:r>
              <a:rPr lang="en-US" sz="1800" b="0" i="0" u="none" strike="noStrike" baseline="0" dirty="0" err="1"/>
              <a:t>Sewon</a:t>
            </a:r>
            <a:r>
              <a:rPr lang="en-US" sz="1800" b="0" i="0" u="none" strike="noStrike" baseline="0" dirty="0"/>
              <a:t> America,</a:t>
            </a:r>
          </a:p>
          <a:p>
            <a:pPr algn="l"/>
            <a:r>
              <a:rPr lang="en-US" sz="1800" b="0" i="0" u="none" strike="noStrike" baseline="0" dirty="0"/>
              <a:t>and Kyowa owned the American subsidiary </a:t>
            </a:r>
            <a:r>
              <a:rPr lang="en-US" sz="1800" b="0" i="0" u="none" strike="noStrike" baseline="0" dirty="0" err="1"/>
              <a:t>Biokyowa</a:t>
            </a:r>
            <a:r>
              <a:rPr lang="en-US" sz="1800" b="0" i="0" u="none" strike="noStrike" baseline="0" dirty="0"/>
              <a:t>,</a:t>
            </a:r>
          </a:p>
          <a:p>
            <a:pPr algn="l"/>
            <a:r>
              <a:rPr lang="en-US" sz="1800" b="0" i="0" u="none" strike="noStrike" baseline="0" dirty="0"/>
              <a:t>Inc., which is based in Missouri.</a:t>
            </a:r>
            <a:endParaRPr lang="en-US" dirty="0"/>
          </a:p>
        </p:txBody>
      </p:sp>
      <p:sp>
        <p:nvSpPr>
          <p:cNvPr id="7" name="TextBox 6">
            <a:extLst>
              <a:ext uri="{FF2B5EF4-FFF2-40B4-BE49-F238E27FC236}">
                <a16:creationId xmlns:a16="http://schemas.microsoft.com/office/drawing/2014/main" id="{586A736E-F038-4FBB-A15A-8A18425B7E66}"/>
              </a:ext>
            </a:extLst>
          </p:cNvPr>
          <p:cNvSpPr txBox="1"/>
          <p:nvPr/>
        </p:nvSpPr>
        <p:spPr>
          <a:xfrm>
            <a:off x="400050" y="526613"/>
            <a:ext cx="6096000" cy="2585323"/>
          </a:xfrm>
          <a:prstGeom prst="rect">
            <a:avLst/>
          </a:prstGeom>
          <a:noFill/>
        </p:spPr>
        <p:txBody>
          <a:bodyPr wrap="square">
            <a:spAutoFit/>
          </a:bodyPr>
          <a:lstStyle/>
          <a:p>
            <a:pPr algn="l"/>
            <a:r>
              <a:rPr lang="en-US" sz="1800" b="0" i="0" u="none" strike="noStrike" baseline="0" dirty="0"/>
              <a:t>Lysine is a </a:t>
            </a:r>
            <a:r>
              <a:rPr lang="en-US" sz="1800" b="0" i="0" u="none" strike="noStrike" baseline="0" dirty="0">
                <a:solidFill>
                  <a:srgbClr val="C00000"/>
                </a:solidFill>
              </a:rPr>
              <a:t>highly fungible commodity </a:t>
            </a:r>
            <a:r>
              <a:rPr lang="en-US" sz="1800" b="0" i="0" u="none" strike="noStrike" baseline="0" dirty="0"/>
              <a:t>and </a:t>
            </a:r>
            <a:r>
              <a:rPr lang="en-US" sz="1800" b="0" i="0" u="none" strike="noStrike" baseline="0" dirty="0">
                <a:solidFill>
                  <a:srgbClr val="C00000"/>
                </a:solidFill>
              </a:rPr>
              <a:t>sold almost</a:t>
            </a:r>
          </a:p>
          <a:p>
            <a:pPr algn="l"/>
            <a:r>
              <a:rPr lang="en-US" sz="1800" b="0" i="0" u="none" strike="noStrike" baseline="0" dirty="0">
                <a:solidFill>
                  <a:srgbClr val="C00000"/>
                </a:solidFill>
              </a:rPr>
              <a:t>entirely on the basis of price</a:t>
            </a:r>
            <a:r>
              <a:rPr lang="en-US" sz="1800" b="0" i="0" u="none" strike="noStrike" baseline="0" dirty="0"/>
              <a:t>. Pricing depended largely</a:t>
            </a:r>
          </a:p>
          <a:p>
            <a:pPr algn="l"/>
            <a:r>
              <a:rPr lang="en-US" sz="1800" b="0" i="0" u="none" strike="noStrike" baseline="0" dirty="0"/>
              <a:t>on two variables: the </a:t>
            </a:r>
            <a:r>
              <a:rPr lang="en-US" sz="1800" b="0" i="0" u="none" strike="noStrike" baseline="0" dirty="0">
                <a:solidFill>
                  <a:srgbClr val="C00000"/>
                </a:solidFill>
              </a:rPr>
              <a:t>price of organic substitutes</a:t>
            </a:r>
            <a:r>
              <a:rPr lang="en-US" sz="1800" b="0" i="0" u="none" strike="noStrike" baseline="0" dirty="0"/>
              <a:t>, such</a:t>
            </a:r>
          </a:p>
          <a:p>
            <a:pPr algn="l"/>
            <a:r>
              <a:rPr lang="en-US" sz="1800" b="0" i="0" u="none" strike="noStrike" baseline="0" dirty="0"/>
              <a:t>as soy or fish meal, and the price charged by other</a:t>
            </a:r>
          </a:p>
          <a:p>
            <a:pPr algn="l"/>
            <a:r>
              <a:rPr lang="en-US" sz="1800" b="0" i="0" u="none" strike="noStrike" baseline="0" dirty="0"/>
              <a:t>lysine producers. Together, the</a:t>
            </a:r>
            <a:r>
              <a:rPr lang="en-US" sz="1800" b="0" i="0" u="none" strike="noStrike" baseline="0" dirty="0">
                <a:solidFill>
                  <a:srgbClr val="C00000"/>
                </a:solidFill>
              </a:rPr>
              <a:t> three parent companies</a:t>
            </a:r>
          </a:p>
          <a:p>
            <a:pPr algn="l"/>
            <a:r>
              <a:rPr lang="en-US" sz="1800" b="0" i="0" u="none" strike="noStrike" baseline="0" dirty="0">
                <a:solidFill>
                  <a:srgbClr val="C00000"/>
                </a:solidFill>
              </a:rPr>
              <a:t>produced all of the world's lysine until the 1990s,</a:t>
            </a:r>
          </a:p>
          <a:p>
            <a:pPr algn="l"/>
            <a:r>
              <a:rPr lang="en-US" sz="1800" b="0" i="0" u="none" strike="noStrike" baseline="0" dirty="0">
                <a:solidFill>
                  <a:srgbClr val="C00000"/>
                </a:solidFill>
              </a:rPr>
              <a:t>presenting an obvious opportunity for collusive behavior</a:t>
            </a:r>
            <a:r>
              <a:rPr lang="en-US" sz="1800" b="0" i="0" u="none" strike="noStrike" baseline="0" dirty="0"/>
              <a:t>.</a:t>
            </a:r>
          </a:p>
          <a:p>
            <a:pPr algn="l"/>
            <a:r>
              <a:rPr lang="en-US" sz="1800" b="0" i="0" u="none" strike="noStrike" baseline="0" dirty="0"/>
              <a:t>Indeed the Asian cartel periodically agreed to fix prices,</a:t>
            </a:r>
          </a:p>
          <a:p>
            <a:pPr algn="l"/>
            <a:r>
              <a:rPr lang="en-US" sz="1800" b="0" i="0" u="none" strike="noStrike" baseline="0" dirty="0"/>
              <a:t>which at times reached as high as </a:t>
            </a:r>
            <a:r>
              <a:rPr lang="en-US" sz="1800" b="0" i="0" u="none" strike="noStrike" baseline="0" dirty="0">
                <a:solidFill>
                  <a:srgbClr val="C00000"/>
                </a:solidFill>
              </a:rPr>
              <a:t>$ 3.00 per pound</a:t>
            </a:r>
            <a:r>
              <a:rPr lang="en-US" sz="1800" b="0" i="0" u="none" strike="noStrike" baseline="0" dirty="0"/>
              <a:t>.</a:t>
            </a:r>
            <a:endParaRPr lang="en-US" dirty="0"/>
          </a:p>
        </p:txBody>
      </p:sp>
      <p:cxnSp>
        <p:nvCxnSpPr>
          <p:cNvPr id="8" name="Straight Arrow Connector 7">
            <a:extLst>
              <a:ext uri="{FF2B5EF4-FFF2-40B4-BE49-F238E27FC236}">
                <a16:creationId xmlns:a16="http://schemas.microsoft.com/office/drawing/2014/main" id="{D998CDA7-0C91-47F1-8DF5-F186BC570C25}"/>
              </a:ext>
            </a:extLst>
          </p:cNvPr>
          <p:cNvCxnSpPr>
            <a:cxnSpLocks/>
          </p:cNvCxnSpPr>
          <p:nvPr/>
        </p:nvCxnSpPr>
        <p:spPr>
          <a:xfrm flipH="1">
            <a:off x="6244383" y="776749"/>
            <a:ext cx="1099392"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59FA00E0-A8A0-453E-8B22-BF37114132A1}"/>
              </a:ext>
            </a:extLst>
          </p:cNvPr>
          <p:cNvSpPr txBox="1"/>
          <p:nvPr/>
        </p:nvSpPr>
        <p:spPr>
          <a:xfrm>
            <a:off x="7524750" y="317064"/>
            <a:ext cx="2438400" cy="584775"/>
          </a:xfrm>
          <a:prstGeom prst="rect">
            <a:avLst/>
          </a:prstGeom>
          <a:noFill/>
          <a:ln w="38100">
            <a:solidFill>
              <a:srgbClr val="0070C0"/>
            </a:solidFill>
          </a:ln>
        </p:spPr>
        <p:txBody>
          <a:bodyPr wrap="square" rtlCol="0">
            <a:spAutoFit/>
          </a:bodyPr>
          <a:lstStyle/>
          <a:p>
            <a:pPr algn="ctr"/>
            <a:r>
              <a:rPr lang="en-US" sz="1600" b="1" dirty="0">
                <a:solidFill>
                  <a:srgbClr val="0070C0"/>
                </a:solidFill>
              </a:rPr>
              <a:t>Homogeneous (fungible) product facilitate cartels</a:t>
            </a:r>
          </a:p>
        </p:txBody>
      </p:sp>
      <p:cxnSp>
        <p:nvCxnSpPr>
          <p:cNvPr id="10" name="Straight Arrow Connector 9">
            <a:extLst>
              <a:ext uri="{FF2B5EF4-FFF2-40B4-BE49-F238E27FC236}">
                <a16:creationId xmlns:a16="http://schemas.microsoft.com/office/drawing/2014/main" id="{D5B27A3C-42A4-497C-B128-A931A6BB3726}"/>
              </a:ext>
            </a:extLst>
          </p:cNvPr>
          <p:cNvCxnSpPr>
            <a:cxnSpLocks/>
          </p:cNvCxnSpPr>
          <p:nvPr/>
        </p:nvCxnSpPr>
        <p:spPr>
          <a:xfrm flipH="1" flipV="1">
            <a:off x="5934075" y="1236435"/>
            <a:ext cx="1409701" cy="32800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3A149864-B4EB-4657-8A43-4B24BB5C30C7}"/>
              </a:ext>
            </a:extLst>
          </p:cNvPr>
          <p:cNvSpPr txBox="1"/>
          <p:nvPr/>
        </p:nvSpPr>
        <p:spPr>
          <a:xfrm>
            <a:off x="7524749" y="1236435"/>
            <a:ext cx="2943225" cy="830997"/>
          </a:xfrm>
          <a:prstGeom prst="rect">
            <a:avLst/>
          </a:prstGeom>
          <a:noFill/>
          <a:ln w="38100">
            <a:solidFill>
              <a:srgbClr val="0070C0"/>
            </a:solidFill>
          </a:ln>
        </p:spPr>
        <p:txBody>
          <a:bodyPr wrap="square" rtlCol="0">
            <a:spAutoFit/>
          </a:bodyPr>
          <a:lstStyle/>
          <a:p>
            <a:pPr algn="ctr"/>
            <a:r>
              <a:rPr lang="en-US" sz="1600" b="1" dirty="0">
                <a:solidFill>
                  <a:srgbClr val="0070C0"/>
                </a:solidFill>
              </a:rPr>
              <a:t>Demand elasticity depends on ability to easily substitute to other product.</a:t>
            </a:r>
          </a:p>
        </p:txBody>
      </p:sp>
      <p:cxnSp>
        <p:nvCxnSpPr>
          <p:cNvPr id="14" name="Straight Arrow Connector 13">
            <a:extLst>
              <a:ext uri="{FF2B5EF4-FFF2-40B4-BE49-F238E27FC236}">
                <a16:creationId xmlns:a16="http://schemas.microsoft.com/office/drawing/2014/main" id="{AEF9F854-D85E-4984-8CF4-E4429CB4C924}"/>
              </a:ext>
            </a:extLst>
          </p:cNvPr>
          <p:cNvCxnSpPr>
            <a:cxnSpLocks/>
          </p:cNvCxnSpPr>
          <p:nvPr/>
        </p:nvCxnSpPr>
        <p:spPr>
          <a:xfrm flipH="1" flipV="1">
            <a:off x="5743575" y="1819275"/>
            <a:ext cx="1819275" cy="954837"/>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37D3E043-780A-4F2F-B12A-EB8EBAC7D608}"/>
              </a:ext>
            </a:extLst>
          </p:cNvPr>
          <p:cNvSpPr txBox="1"/>
          <p:nvPr/>
        </p:nvSpPr>
        <p:spPr>
          <a:xfrm>
            <a:off x="7648575" y="2402028"/>
            <a:ext cx="2438400" cy="584775"/>
          </a:xfrm>
          <a:prstGeom prst="rect">
            <a:avLst/>
          </a:prstGeom>
          <a:noFill/>
          <a:ln w="38100">
            <a:solidFill>
              <a:srgbClr val="0070C0"/>
            </a:solidFill>
          </a:ln>
        </p:spPr>
        <p:txBody>
          <a:bodyPr wrap="square" rtlCol="0">
            <a:spAutoFit/>
          </a:bodyPr>
          <a:lstStyle/>
          <a:p>
            <a:pPr algn="ctr"/>
            <a:r>
              <a:rPr lang="en-US" sz="1600" b="1" dirty="0">
                <a:solidFill>
                  <a:srgbClr val="0070C0"/>
                </a:solidFill>
              </a:rPr>
              <a:t>Small number of firms facilitates cartels</a:t>
            </a:r>
          </a:p>
        </p:txBody>
      </p:sp>
      <p:cxnSp>
        <p:nvCxnSpPr>
          <p:cNvPr id="17" name="Straight Arrow Connector 16">
            <a:extLst>
              <a:ext uri="{FF2B5EF4-FFF2-40B4-BE49-F238E27FC236}">
                <a16:creationId xmlns:a16="http://schemas.microsoft.com/office/drawing/2014/main" id="{63BA97E3-83EE-432D-8912-03D9A28E7AD6}"/>
              </a:ext>
            </a:extLst>
          </p:cNvPr>
          <p:cNvCxnSpPr>
            <a:cxnSpLocks/>
          </p:cNvCxnSpPr>
          <p:nvPr/>
        </p:nvCxnSpPr>
        <p:spPr>
          <a:xfrm flipH="1" flipV="1">
            <a:off x="6096000" y="3743326"/>
            <a:ext cx="1247775" cy="340563"/>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7AF54A6C-94CA-4BC8-8493-DA51F45DB2DA}"/>
              </a:ext>
            </a:extLst>
          </p:cNvPr>
          <p:cNvSpPr txBox="1"/>
          <p:nvPr/>
        </p:nvSpPr>
        <p:spPr>
          <a:xfrm>
            <a:off x="7777161" y="3924301"/>
            <a:ext cx="2438400" cy="338554"/>
          </a:xfrm>
          <a:prstGeom prst="rect">
            <a:avLst/>
          </a:prstGeom>
          <a:noFill/>
          <a:ln w="38100">
            <a:solidFill>
              <a:srgbClr val="0070C0"/>
            </a:solidFill>
          </a:ln>
        </p:spPr>
        <p:txBody>
          <a:bodyPr wrap="square" rtlCol="0">
            <a:spAutoFit/>
          </a:bodyPr>
          <a:lstStyle/>
          <a:p>
            <a:pPr algn="ctr"/>
            <a:r>
              <a:rPr lang="en-US" sz="1600" b="1" dirty="0">
                <a:solidFill>
                  <a:srgbClr val="0070C0"/>
                </a:solidFill>
              </a:rPr>
              <a:t>A “world-wide cartel</a:t>
            </a:r>
          </a:p>
        </p:txBody>
      </p:sp>
      <p:cxnSp>
        <p:nvCxnSpPr>
          <p:cNvPr id="20" name="Straight Arrow Connector 19">
            <a:extLst>
              <a:ext uri="{FF2B5EF4-FFF2-40B4-BE49-F238E27FC236}">
                <a16:creationId xmlns:a16="http://schemas.microsoft.com/office/drawing/2014/main" id="{69642264-3E20-4868-9E32-0B4B6FC3AE8C}"/>
              </a:ext>
            </a:extLst>
          </p:cNvPr>
          <p:cNvCxnSpPr>
            <a:cxnSpLocks/>
          </p:cNvCxnSpPr>
          <p:nvPr/>
        </p:nvCxnSpPr>
        <p:spPr>
          <a:xfrm flipH="1">
            <a:off x="6324600" y="4505326"/>
            <a:ext cx="1095376" cy="962025"/>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E7F9AADA-6DDE-433C-B9B2-CC3D9695CD41}"/>
              </a:ext>
            </a:extLst>
          </p:cNvPr>
          <p:cNvSpPr txBox="1">
            <a:spLocks noChangeArrowheads="1"/>
          </p:cNvSpPr>
          <p:nvPr/>
        </p:nvSpPr>
        <p:spPr bwMode="auto">
          <a:xfrm>
            <a:off x="1907093" y="-58162"/>
            <a:ext cx="227017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US" altLang="en-US" sz="3200" dirty="0">
                <a:latin typeface="Times New Roman" panose="02020603050405020304" pitchFamily="18" charset="0"/>
                <a:cs typeface="Times New Roman" panose="02020603050405020304" pitchFamily="18" charset="0"/>
              </a:rPr>
              <a:t>Initial Cartel</a:t>
            </a:r>
          </a:p>
        </p:txBody>
      </p:sp>
    </p:spTree>
    <p:extLst>
      <p:ext uri="{BB962C8B-B14F-4D97-AF65-F5344CB8AC3E}">
        <p14:creationId xmlns:p14="http://schemas.microsoft.com/office/powerpoint/2010/main" val="34921701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B1F54F9-9642-4014-A452-41729A814DE0}"/>
              </a:ext>
            </a:extLst>
          </p:cNvPr>
          <p:cNvSpPr>
            <a:spLocks noGrp="1"/>
          </p:cNvSpPr>
          <p:nvPr>
            <p:ph idx="4294967295"/>
          </p:nvPr>
        </p:nvSpPr>
        <p:spPr>
          <a:xfrm>
            <a:off x="0" y="1825625"/>
            <a:ext cx="10515600" cy="4351338"/>
          </a:xfrm>
        </p:spPr>
        <p:txBody>
          <a:bodyPr/>
          <a:lstStyle/>
          <a:p>
            <a:pPr marL="0" indent="0">
              <a:buNone/>
            </a:pPr>
            <a:r>
              <a:rPr lang="en-US" dirty="0"/>
              <a:t> </a:t>
            </a:r>
          </a:p>
        </p:txBody>
      </p:sp>
      <p:sp>
        <p:nvSpPr>
          <p:cNvPr id="5" name="TextBox 4">
            <a:extLst>
              <a:ext uri="{FF2B5EF4-FFF2-40B4-BE49-F238E27FC236}">
                <a16:creationId xmlns:a16="http://schemas.microsoft.com/office/drawing/2014/main" id="{95249B90-6B4A-4EE6-AC38-81B46FAC841B}"/>
              </a:ext>
            </a:extLst>
          </p:cNvPr>
          <p:cNvSpPr txBox="1"/>
          <p:nvPr/>
        </p:nvSpPr>
        <p:spPr>
          <a:xfrm>
            <a:off x="101948" y="1130588"/>
            <a:ext cx="6406957" cy="5632311"/>
          </a:xfrm>
          <a:prstGeom prst="rect">
            <a:avLst/>
          </a:prstGeom>
          <a:noFill/>
        </p:spPr>
        <p:txBody>
          <a:bodyPr wrap="square">
            <a:spAutoFit/>
          </a:bodyPr>
          <a:lstStyle/>
          <a:p>
            <a:pPr algn="l"/>
            <a:r>
              <a:rPr lang="en-US" sz="1800" b="0" i="0" u="none" strike="noStrike" baseline="0" dirty="0">
                <a:solidFill>
                  <a:srgbClr val="C00000"/>
                </a:solidFill>
              </a:rPr>
              <a:t>In 1989, ADM announced that it was building what</a:t>
            </a:r>
          </a:p>
          <a:p>
            <a:pPr algn="l"/>
            <a:r>
              <a:rPr lang="en-US" sz="1800" b="0" i="0" u="none" strike="noStrike" baseline="0" dirty="0">
                <a:solidFill>
                  <a:srgbClr val="C00000"/>
                </a:solidFill>
              </a:rPr>
              <a:t>would be the world's largest lysine plant. If goals were</a:t>
            </a:r>
          </a:p>
          <a:p>
            <a:pPr algn="l"/>
            <a:r>
              <a:rPr lang="en-US" sz="1800" b="0" i="0" u="none" strike="noStrike" baseline="0" dirty="0">
                <a:solidFill>
                  <a:srgbClr val="C00000"/>
                </a:solidFill>
              </a:rPr>
              <a:t>met, the Illinois facility could produce two or three times</a:t>
            </a:r>
          </a:p>
          <a:p>
            <a:pPr algn="l"/>
            <a:r>
              <a:rPr lang="en-US" sz="1800" b="0" i="0" u="none" strike="noStrike" baseline="0" dirty="0">
                <a:solidFill>
                  <a:srgbClr val="C00000"/>
                </a:solidFill>
              </a:rPr>
              <a:t>as much lysine as any other plant </a:t>
            </a:r>
            <a:r>
              <a:rPr lang="en-US" sz="1800" b="0" i="0" u="none" strike="noStrike" baseline="0" dirty="0"/>
              <a:t>and could ultimately</a:t>
            </a:r>
          </a:p>
          <a:p>
            <a:pPr algn="l"/>
            <a:r>
              <a:rPr lang="en-US" sz="1800" b="0" i="0" u="none" strike="noStrike" baseline="0" dirty="0"/>
              <a:t>account for up to half of all the lysine produced globally.</a:t>
            </a:r>
          </a:p>
          <a:p>
            <a:pPr algn="l"/>
            <a:r>
              <a:rPr lang="en-US" sz="1800" b="0" i="0" u="none" strike="noStrike" baseline="0" dirty="0"/>
              <a:t>Even before the plant became operational, ADM</a:t>
            </a:r>
          </a:p>
          <a:p>
            <a:pPr algn="l"/>
            <a:r>
              <a:rPr lang="en-US" sz="1800" b="0" i="0" u="none" strike="noStrike" baseline="0" dirty="0"/>
              <a:t>embarked on an ambitious marketing campaign</a:t>
            </a:r>
          </a:p>
          <a:p>
            <a:pPr algn="l"/>
            <a:r>
              <a:rPr lang="en-US" sz="1800" b="0" i="0" u="none" strike="noStrike" baseline="0" dirty="0"/>
              <a:t>aimed at attracting large American meat companies, [**10]</a:t>
            </a:r>
          </a:p>
          <a:p>
            <a:pPr algn="l"/>
            <a:r>
              <a:rPr lang="en-US" sz="1800" b="0" i="0" u="none" strike="noStrike" baseline="0" dirty="0"/>
              <a:t>such as Tyson Foods, in part by capitalizing on anti-Asia</a:t>
            </a:r>
          </a:p>
          <a:p>
            <a:pPr algn="l"/>
            <a:r>
              <a:rPr lang="en-US" sz="1800" b="0" i="0" u="none" strike="noStrike" baseline="0" dirty="0"/>
              <a:t>sentiment prevalent at the time. </a:t>
            </a:r>
            <a:r>
              <a:rPr lang="en-US" sz="1800" b="0" i="0" u="none" strike="noStrike" baseline="0" dirty="0">
                <a:solidFill>
                  <a:srgbClr val="C00000"/>
                </a:solidFill>
              </a:rPr>
              <a:t>Also around 1990,</a:t>
            </a:r>
          </a:p>
          <a:p>
            <a:pPr algn="l"/>
            <a:r>
              <a:rPr lang="en-US" sz="1800" b="0" i="0" u="none" strike="noStrike" baseline="0" dirty="0">
                <a:solidFill>
                  <a:srgbClr val="C00000"/>
                </a:solidFill>
              </a:rPr>
              <a:t>another South Korean company, </a:t>
            </a:r>
            <a:r>
              <a:rPr lang="en-US" sz="1800" b="0" i="0" u="none" strike="noStrike" baseline="0" dirty="0" err="1">
                <a:solidFill>
                  <a:srgbClr val="C00000"/>
                </a:solidFill>
              </a:rPr>
              <a:t>Cheil</a:t>
            </a:r>
            <a:r>
              <a:rPr lang="en-US" sz="1800" b="0" i="0" u="none" strike="noStrike" baseline="0" dirty="0">
                <a:solidFill>
                  <a:srgbClr val="C00000"/>
                </a:solidFill>
              </a:rPr>
              <a:t> </a:t>
            </a:r>
            <a:r>
              <a:rPr lang="en-US" sz="1800" b="0" i="0" u="none" strike="noStrike" baseline="0" dirty="0" err="1">
                <a:solidFill>
                  <a:srgbClr val="C00000"/>
                </a:solidFill>
              </a:rPr>
              <a:t>Jedang</a:t>
            </a:r>
            <a:r>
              <a:rPr lang="en-US" sz="1800" b="0" i="0" u="none" strike="noStrike" baseline="0" dirty="0">
                <a:solidFill>
                  <a:srgbClr val="C00000"/>
                </a:solidFill>
              </a:rPr>
              <a:t> Co.,</a:t>
            </a:r>
          </a:p>
          <a:p>
            <a:pPr algn="l"/>
            <a:r>
              <a:rPr lang="en-US" sz="1800" b="0" i="0" u="none" strike="noStrike" baseline="0" dirty="0">
                <a:solidFill>
                  <a:srgbClr val="C00000"/>
                </a:solidFill>
              </a:rPr>
              <a:t>began producing lysine. </a:t>
            </a:r>
            <a:r>
              <a:rPr lang="en-US" sz="1800" b="0" i="0" u="none" strike="noStrike" baseline="0" dirty="0"/>
              <a:t>Despite some early difficulties</a:t>
            </a:r>
          </a:p>
          <a:p>
            <a:pPr algn="l"/>
            <a:r>
              <a:rPr lang="en-US" sz="1800" b="0" i="0" u="none" strike="noStrike" baseline="0" dirty="0"/>
              <a:t>with the fermenting process, the ADM plant began</a:t>
            </a:r>
          </a:p>
          <a:p>
            <a:pPr algn="l"/>
            <a:r>
              <a:rPr lang="en-US" sz="1800" b="0" i="0" u="none" strike="noStrike" baseline="0" dirty="0"/>
              <a:t>producing lysine in 1991 and immediately became a</a:t>
            </a:r>
          </a:p>
          <a:p>
            <a:pPr algn="l"/>
            <a:r>
              <a:rPr lang="en-US" sz="1800" b="0" i="0" u="none" strike="noStrike" baseline="0" dirty="0"/>
              <a:t>market heavyweight, possibly even the industry leader.</a:t>
            </a:r>
          </a:p>
          <a:p>
            <a:pPr algn="l"/>
            <a:r>
              <a:rPr lang="en-US" sz="1800" b="0" i="0" u="none" strike="noStrike" baseline="0" dirty="0">
                <a:solidFill>
                  <a:srgbClr val="C00000"/>
                </a:solidFill>
              </a:rPr>
              <a:t>The two new producers created chaos in the market,</a:t>
            </a:r>
          </a:p>
          <a:p>
            <a:pPr algn="l"/>
            <a:r>
              <a:rPr lang="en-US" sz="1800" b="0" i="0" u="none" strike="noStrike" baseline="0" dirty="0">
                <a:solidFill>
                  <a:srgbClr val="C00000"/>
                </a:solidFill>
              </a:rPr>
              <a:t>igniting a price war that drove the price of lysine down,</a:t>
            </a:r>
          </a:p>
          <a:p>
            <a:pPr algn="l"/>
            <a:r>
              <a:rPr lang="en-US" sz="1800" b="0" i="0" u="none" strike="noStrike" baseline="0" dirty="0">
                <a:solidFill>
                  <a:srgbClr val="C00000"/>
                </a:solidFill>
              </a:rPr>
              <a:t>eventually to about </a:t>
            </a:r>
            <a:r>
              <a:rPr lang="en-US" sz="1800" b="0" i="0" u="none" strike="noStrike" baseline="0" dirty="0">
                <a:solidFill>
                  <a:srgbClr val="C00000"/>
                </a:solidFill>
                <a:highlight>
                  <a:srgbClr val="FFFF00"/>
                </a:highlight>
              </a:rPr>
              <a:t>70-cents per pound</a:t>
            </a:r>
            <a:r>
              <a:rPr lang="en-US" sz="1800" b="0" i="0" u="none" strike="noStrike" baseline="0" dirty="0">
                <a:solidFill>
                  <a:srgbClr val="C00000"/>
                </a:solidFill>
              </a:rPr>
              <a:t>. </a:t>
            </a:r>
            <a:r>
              <a:rPr lang="en-US" sz="1800" b="0" i="0" u="none" strike="noStrike" baseline="0" dirty="0"/>
              <a:t>The Asian</a:t>
            </a:r>
          </a:p>
          <a:p>
            <a:pPr algn="l"/>
            <a:r>
              <a:rPr lang="en-US" sz="1800" b="0" i="0" u="none" strike="noStrike" baseline="0" dirty="0"/>
              <a:t>companies understandably were greatly concerned by</a:t>
            </a:r>
          </a:p>
          <a:p>
            <a:pPr algn="l"/>
            <a:r>
              <a:rPr lang="en-US" sz="1800" b="0" i="0" u="none" strike="noStrike" baseline="0" dirty="0"/>
              <a:t>developments in this once profitable field.</a:t>
            </a:r>
            <a:endParaRPr lang="en-US" dirty="0"/>
          </a:p>
        </p:txBody>
      </p:sp>
      <p:cxnSp>
        <p:nvCxnSpPr>
          <p:cNvPr id="6" name="Straight Arrow Connector 5">
            <a:extLst>
              <a:ext uri="{FF2B5EF4-FFF2-40B4-BE49-F238E27FC236}">
                <a16:creationId xmlns:a16="http://schemas.microsoft.com/office/drawing/2014/main" id="{BF0D9745-B617-450E-8E6A-C0552EFEB8B5}"/>
              </a:ext>
            </a:extLst>
          </p:cNvPr>
          <p:cNvCxnSpPr>
            <a:cxnSpLocks/>
          </p:cNvCxnSpPr>
          <p:nvPr/>
        </p:nvCxnSpPr>
        <p:spPr>
          <a:xfrm flipH="1" flipV="1">
            <a:off x="6210300" y="988439"/>
            <a:ext cx="1600200" cy="402211"/>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59322D0-38DC-4E5B-8428-68C3BB8A3691}"/>
              </a:ext>
            </a:extLst>
          </p:cNvPr>
          <p:cNvSpPr txBox="1"/>
          <p:nvPr/>
        </p:nvSpPr>
        <p:spPr>
          <a:xfrm>
            <a:off x="8010525" y="686313"/>
            <a:ext cx="2943225" cy="1569660"/>
          </a:xfrm>
          <a:prstGeom prst="rect">
            <a:avLst/>
          </a:prstGeom>
          <a:noFill/>
          <a:ln w="38100">
            <a:solidFill>
              <a:srgbClr val="0070C0"/>
            </a:solidFill>
          </a:ln>
        </p:spPr>
        <p:txBody>
          <a:bodyPr wrap="square" rtlCol="0">
            <a:spAutoFit/>
          </a:bodyPr>
          <a:lstStyle/>
          <a:p>
            <a:pPr algn="ctr"/>
            <a:r>
              <a:rPr lang="en-US" sz="1600" b="1" dirty="0">
                <a:solidFill>
                  <a:srgbClr val="0070C0"/>
                </a:solidFill>
                <a:highlight>
                  <a:srgbClr val="FFFF00"/>
                </a:highlight>
              </a:rPr>
              <a:t>High cartel prices attract entry</a:t>
            </a:r>
            <a:r>
              <a:rPr lang="en-US" sz="1600" b="1" dirty="0">
                <a:solidFill>
                  <a:srgbClr val="0070C0"/>
                </a:solidFill>
              </a:rPr>
              <a:t>.</a:t>
            </a:r>
          </a:p>
          <a:p>
            <a:pPr algn="ctr"/>
            <a:endParaRPr lang="en-US" sz="1600" b="1" dirty="0">
              <a:solidFill>
                <a:srgbClr val="0070C0"/>
              </a:solidFill>
            </a:endParaRPr>
          </a:p>
          <a:p>
            <a:pPr algn="ctr"/>
            <a:r>
              <a:rPr lang="en-US" sz="1600" b="1" dirty="0">
                <a:solidFill>
                  <a:srgbClr val="0070C0"/>
                </a:solidFill>
              </a:rPr>
              <a:t>  ADM may not have been aware of the cartel, only that prices were much higher than costs   </a:t>
            </a:r>
          </a:p>
        </p:txBody>
      </p:sp>
      <p:cxnSp>
        <p:nvCxnSpPr>
          <p:cNvPr id="11" name="Straight Arrow Connector 10">
            <a:extLst>
              <a:ext uri="{FF2B5EF4-FFF2-40B4-BE49-F238E27FC236}">
                <a16:creationId xmlns:a16="http://schemas.microsoft.com/office/drawing/2014/main" id="{7A483CA9-EB3D-4C4E-87A0-86964E0C7112}"/>
              </a:ext>
            </a:extLst>
          </p:cNvPr>
          <p:cNvCxnSpPr>
            <a:cxnSpLocks/>
          </p:cNvCxnSpPr>
          <p:nvPr/>
        </p:nvCxnSpPr>
        <p:spPr>
          <a:xfrm flipH="1">
            <a:off x="5599088" y="3429000"/>
            <a:ext cx="1613581" cy="354031"/>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4E714310-8297-443A-A9BB-FC87558D78F5}"/>
              </a:ext>
            </a:extLst>
          </p:cNvPr>
          <p:cNvSpPr txBox="1"/>
          <p:nvPr/>
        </p:nvSpPr>
        <p:spPr>
          <a:xfrm>
            <a:off x="7392522" y="3267461"/>
            <a:ext cx="2943225" cy="338554"/>
          </a:xfrm>
          <a:prstGeom prst="rect">
            <a:avLst/>
          </a:prstGeom>
          <a:noFill/>
          <a:ln w="38100">
            <a:solidFill>
              <a:srgbClr val="0070C0"/>
            </a:solidFill>
          </a:ln>
        </p:spPr>
        <p:txBody>
          <a:bodyPr wrap="square" rtlCol="0">
            <a:spAutoFit/>
          </a:bodyPr>
          <a:lstStyle/>
          <a:p>
            <a:pPr algn="ctr"/>
            <a:r>
              <a:rPr lang="en-US" sz="1600" b="1" dirty="0">
                <a:solidFill>
                  <a:srgbClr val="0070C0"/>
                </a:solidFill>
              </a:rPr>
              <a:t>More entry.</a:t>
            </a:r>
          </a:p>
        </p:txBody>
      </p:sp>
      <p:cxnSp>
        <p:nvCxnSpPr>
          <p:cNvPr id="13" name="Straight Arrow Connector 12">
            <a:extLst>
              <a:ext uri="{FF2B5EF4-FFF2-40B4-BE49-F238E27FC236}">
                <a16:creationId xmlns:a16="http://schemas.microsoft.com/office/drawing/2014/main" id="{2E97CAE0-CD68-48A6-884C-80A6A5B17D58}"/>
              </a:ext>
            </a:extLst>
          </p:cNvPr>
          <p:cNvCxnSpPr>
            <a:cxnSpLocks/>
          </p:cNvCxnSpPr>
          <p:nvPr/>
        </p:nvCxnSpPr>
        <p:spPr>
          <a:xfrm flipH="1">
            <a:off x="5519464" y="5040630"/>
            <a:ext cx="2100538" cy="38862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2BEF8627-D8BA-47AC-9D72-0B1D68CFD201}"/>
              </a:ext>
            </a:extLst>
          </p:cNvPr>
          <p:cNvSpPr txBox="1"/>
          <p:nvPr/>
        </p:nvSpPr>
        <p:spPr>
          <a:xfrm>
            <a:off x="7791450" y="4745288"/>
            <a:ext cx="2943225" cy="584775"/>
          </a:xfrm>
          <a:prstGeom prst="rect">
            <a:avLst/>
          </a:prstGeom>
          <a:noFill/>
          <a:ln w="38100">
            <a:solidFill>
              <a:srgbClr val="0070C0"/>
            </a:solidFill>
          </a:ln>
        </p:spPr>
        <p:txBody>
          <a:bodyPr wrap="square" rtlCol="0">
            <a:spAutoFit/>
          </a:bodyPr>
          <a:lstStyle/>
          <a:p>
            <a:pPr algn="ctr"/>
            <a:r>
              <a:rPr lang="en-US" sz="1600" b="1" dirty="0">
                <a:solidFill>
                  <a:srgbClr val="0070C0"/>
                </a:solidFill>
                <a:highlight>
                  <a:srgbClr val="FFFF00"/>
                </a:highlight>
              </a:rPr>
              <a:t>Cartel stability breaks down. Price war breaks out</a:t>
            </a:r>
          </a:p>
        </p:txBody>
      </p:sp>
      <p:cxnSp>
        <p:nvCxnSpPr>
          <p:cNvPr id="16" name="Straight Arrow Connector 15">
            <a:extLst>
              <a:ext uri="{FF2B5EF4-FFF2-40B4-BE49-F238E27FC236}">
                <a16:creationId xmlns:a16="http://schemas.microsoft.com/office/drawing/2014/main" id="{8309C62D-AAF3-4582-B503-DA73EC6A7584}"/>
              </a:ext>
            </a:extLst>
          </p:cNvPr>
          <p:cNvCxnSpPr>
            <a:cxnSpLocks/>
          </p:cNvCxnSpPr>
          <p:nvPr/>
        </p:nvCxnSpPr>
        <p:spPr>
          <a:xfrm flipH="1" flipV="1">
            <a:off x="5519464" y="5996758"/>
            <a:ext cx="1362188" cy="295343"/>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CDFA0565-8161-4378-B48B-3820E06769E6}"/>
              </a:ext>
            </a:extLst>
          </p:cNvPr>
          <p:cNvSpPr txBox="1"/>
          <p:nvPr/>
        </p:nvSpPr>
        <p:spPr>
          <a:xfrm>
            <a:off x="7212669" y="5996416"/>
            <a:ext cx="2943225" cy="584775"/>
          </a:xfrm>
          <a:prstGeom prst="rect">
            <a:avLst/>
          </a:prstGeom>
          <a:noFill/>
          <a:ln w="38100">
            <a:solidFill>
              <a:srgbClr val="0070C0"/>
            </a:solidFill>
          </a:ln>
        </p:spPr>
        <p:txBody>
          <a:bodyPr wrap="square" rtlCol="0">
            <a:spAutoFit/>
          </a:bodyPr>
          <a:lstStyle/>
          <a:p>
            <a:pPr algn="ctr"/>
            <a:r>
              <a:rPr lang="en-US" sz="1600" b="1" dirty="0">
                <a:solidFill>
                  <a:srgbClr val="0070C0"/>
                </a:solidFill>
              </a:rPr>
              <a:t>From $3 down to 70 cents.  </a:t>
            </a:r>
            <a:r>
              <a:rPr lang="en-US" sz="1600" b="1" i="1" dirty="0">
                <a:solidFill>
                  <a:srgbClr val="0070C0"/>
                </a:solidFill>
              </a:rPr>
              <a:t>Huge </a:t>
            </a:r>
            <a:r>
              <a:rPr lang="en-US" sz="1600" b="1" dirty="0">
                <a:solidFill>
                  <a:srgbClr val="0070C0"/>
                </a:solidFill>
              </a:rPr>
              <a:t>price reductions</a:t>
            </a:r>
          </a:p>
        </p:txBody>
      </p:sp>
      <p:sp>
        <p:nvSpPr>
          <p:cNvPr id="2" name="TextBox 1">
            <a:extLst>
              <a:ext uri="{FF2B5EF4-FFF2-40B4-BE49-F238E27FC236}">
                <a16:creationId xmlns:a16="http://schemas.microsoft.com/office/drawing/2014/main" id="{9F94DE47-5885-4E37-A88F-4D12305D1C25}"/>
              </a:ext>
            </a:extLst>
          </p:cNvPr>
          <p:cNvSpPr txBox="1">
            <a:spLocks noChangeArrowheads="1"/>
          </p:cNvSpPr>
          <p:nvPr/>
        </p:nvSpPr>
        <p:spPr bwMode="auto">
          <a:xfrm>
            <a:off x="2592645" y="221658"/>
            <a:ext cx="215636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US" altLang="en-US" sz="3200" dirty="0">
                <a:latin typeface="Times New Roman" panose="02020603050405020304" pitchFamily="18" charset="0"/>
                <a:cs typeface="Times New Roman" panose="02020603050405020304" pitchFamily="18" charset="0"/>
              </a:rPr>
              <a:t>ADM Entry</a:t>
            </a:r>
          </a:p>
        </p:txBody>
      </p:sp>
    </p:spTree>
    <p:extLst>
      <p:ext uri="{BB962C8B-B14F-4D97-AF65-F5344CB8AC3E}">
        <p14:creationId xmlns:p14="http://schemas.microsoft.com/office/powerpoint/2010/main" val="27414506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F502D4-1FFA-4F72-9D9A-3FF52EC6B5DA}"/>
              </a:ext>
            </a:extLst>
          </p:cNvPr>
          <p:cNvSpPr>
            <a:spLocks noGrp="1"/>
          </p:cNvSpPr>
          <p:nvPr>
            <p:ph idx="4294967295"/>
          </p:nvPr>
        </p:nvSpPr>
        <p:spPr>
          <a:xfrm>
            <a:off x="0" y="1825625"/>
            <a:ext cx="10515600" cy="4351338"/>
          </a:xfrm>
        </p:spPr>
        <p:txBody>
          <a:bodyPr/>
          <a:lstStyle/>
          <a:p>
            <a:pPr marL="0" indent="0">
              <a:buNone/>
            </a:pPr>
            <a:r>
              <a:rPr lang="en-US" dirty="0"/>
              <a:t> </a:t>
            </a:r>
            <a:r>
              <a:rPr lang="en-US" i="1" dirty="0"/>
              <a:t>`</a:t>
            </a:r>
            <a:endParaRPr lang="en-US" dirty="0"/>
          </a:p>
        </p:txBody>
      </p:sp>
      <p:sp>
        <p:nvSpPr>
          <p:cNvPr id="5" name="TextBox 4">
            <a:extLst>
              <a:ext uri="{FF2B5EF4-FFF2-40B4-BE49-F238E27FC236}">
                <a16:creationId xmlns:a16="http://schemas.microsoft.com/office/drawing/2014/main" id="{4313E379-8952-44F9-984B-20A18F3FAE4B}"/>
              </a:ext>
            </a:extLst>
          </p:cNvPr>
          <p:cNvSpPr txBox="1"/>
          <p:nvPr/>
        </p:nvSpPr>
        <p:spPr>
          <a:xfrm>
            <a:off x="590550" y="681037"/>
            <a:ext cx="6096000" cy="6524863"/>
          </a:xfrm>
          <a:prstGeom prst="rect">
            <a:avLst/>
          </a:prstGeom>
          <a:noFill/>
        </p:spPr>
        <p:txBody>
          <a:bodyPr wrap="square">
            <a:spAutoFit/>
          </a:bodyPr>
          <a:lstStyle/>
          <a:p>
            <a:pPr algn="l"/>
            <a:r>
              <a:rPr lang="en-US" sz="1600" b="0" i="0" u="none" strike="noStrike" baseline="0" dirty="0">
                <a:solidFill>
                  <a:srgbClr val="C00000"/>
                </a:solidFill>
              </a:rPr>
              <a:t>Against this background, Kyowa Hakko arranged a</a:t>
            </a:r>
          </a:p>
          <a:p>
            <a:pPr algn="l"/>
            <a:r>
              <a:rPr lang="en-US" sz="1600" b="0" i="0" u="none" strike="noStrike" baseline="0" dirty="0">
                <a:solidFill>
                  <a:srgbClr val="C00000"/>
                </a:solidFill>
              </a:rPr>
              <a:t>meeting with Ajinomoto and ADM </a:t>
            </a:r>
            <a:r>
              <a:rPr lang="en-US" sz="1600" b="0" i="0" u="none" strike="noStrike" baseline="0" dirty="0"/>
              <a:t>in June 1992. </a:t>
            </a:r>
            <a:br>
              <a:rPr lang="en-US" sz="1600" b="0" i="0" u="none" strike="noStrike" baseline="0" dirty="0"/>
            </a:br>
            <a:r>
              <a:rPr lang="en-US" sz="1600" b="0" i="0" u="none" strike="noStrike" baseline="0" dirty="0" err="1">
                <a:solidFill>
                  <a:srgbClr val="C00000"/>
                </a:solidFill>
              </a:rPr>
              <a:t>MexicoCity</a:t>
            </a:r>
            <a:r>
              <a:rPr lang="en-US" sz="1600" b="0" i="0" u="none" strike="noStrike" baseline="0" dirty="0">
                <a:solidFill>
                  <a:srgbClr val="C00000"/>
                </a:solidFill>
              </a:rPr>
              <a:t> was chosen as the site in part because the</a:t>
            </a:r>
          </a:p>
          <a:p>
            <a:pPr algn="l"/>
            <a:r>
              <a:rPr lang="en-US" sz="1600" b="0" i="0" u="none" strike="noStrike" baseline="0" dirty="0">
                <a:solidFill>
                  <a:srgbClr val="C00000"/>
                </a:solidFill>
              </a:rPr>
              <a:t>participants did not want to meet within the jurisdiction</a:t>
            </a:r>
          </a:p>
          <a:p>
            <a:pPr algn="l"/>
            <a:r>
              <a:rPr lang="en-US" sz="1600" b="0" i="0" u="none" strike="noStrike" baseline="0" dirty="0">
                <a:solidFill>
                  <a:srgbClr val="C00000"/>
                </a:solidFill>
              </a:rPr>
              <a:t>of American antitrust laws. </a:t>
            </a:r>
            <a:r>
              <a:rPr lang="en-US" sz="1600" b="0" i="0" u="none" strike="noStrike" baseline="0" dirty="0"/>
              <a:t>Ajinomoto was represented</a:t>
            </a:r>
          </a:p>
          <a:p>
            <a:pPr algn="l"/>
            <a:r>
              <a:rPr lang="en-US" sz="1600" b="0" i="0" u="none" strike="noStrike" baseline="0" dirty="0"/>
              <a:t>by Kanji </a:t>
            </a:r>
            <a:r>
              <a:rPr lang="en-US" sz="1600" b="0" i="0" u="none" strike="noStrike" baseline="0" dirty="0" err="1"/>
              <a:t>Mimoto</a:t>
            </a:r>
            <a:r>
              <a:rPr lang="en-US" sz="1600" b="0" i="0" u="none" strike="noStrike" baseline="0" dirty="0"/>
              <a:t> and </a:t>
            </a:r>
            <a:r>
              <a:rPr lang="en-US" sz="1600" b="0" i="0" u="none" strike="noStrike" baseline="0" dirty="0" err="1"/>
              <a:t>Hirokazu</a:t>
            </a:r>
            <a:r>
              <a:rPr lang="en-US" sz="1600" b="0" i="0" u="none" strike="noStrike" baseline="0" dirty="0"/>
              <a:t> Ikeda from the Tokyo</a:t>
            </a:r>
          </a:p>
          <a:p>
            <a:pPr algn="l"/>
            <a:r>
              <a:rPr lang="en-US" sz="1600" b="0" i="0" u="none" strike="noStrike" baseline="0" dirty="0"/>
              <a:t>headquarters, and Alain </a:t>
            </a:r>
            <a:r>
              <a:rPr lang="en-US" sz="1600" b="0" i="0" u="none" strike="noStrike" baseline="0" dirty="0" err="1"/>
              <a:t>Crouy</a:t>
            </a:r>
            <a:r>
              <a:rPr lang="en-US" sz="1600" b="0" i="0" u="none" strike="noStrike" baseline="0" dirty="0"/>
              <a:t> from its </a:t>
            </a:r>
            <a:r>
              <a:rPr lang="en-US" sz="1600" b="0" i="0" u="none" strike="noStrike" baseline="0" dirty="0" err="1"/>
              <a:t>Eurolysine</a:t>
            </a:r>
            <a:endParaRPr lang="en-US" sz="1600" b="0" i="0" u="none" strike="noStrike" baseline="0" dirty="0"/>
          </a:p>
          <a:p>
            <a:pPr algn="l"/>
            <a:r>
              <a:rPr lang="en-US" sz="1600" b="0" i="0" u="none" strike="noStrike" baseline="0" dirty="0"/>
              <a:t>subsidiary. Masaru Yamamoto represented Kyowa</a:t>
            </a:r>
          </a:p>
          <a:p>
            <a:pPr algn="l"/>
            <a:r>
              <a:rPr lang="en-US" sz="1600" b="0" i="0" u="none" strike="noStrike" baseline="0" dirty="0"/>
              <a:t>Hakko, and Wilson and Whitacre attended for ADM.</a:t>
            </a:r>
          </a:p>
          <a:p>
            <a:pPr algn="l"/>
            <a:r>
              <a:rPr lang="en-US" sz="1600" b="0" i="0" u="none" strike="noStrike" baseline="0" dirty="0" err="1"/>
              <a:t>Mimoto</a:t>
            </a:r>
            <a:r>
              <a:rPr lang="en-US" sz="1600" b="0" i="0" u="none" strike="noStrike" baseline="0" dirty="0"/>
              <a:t>, Ikeda, </a:t>
            </a:r>
            <a:r>
              <a:rPr lang="en-US" b="0" i="0" u="none" strike="noStrike" baseline="0" dirty="0" err="1"/>
              <a:t>Crouy</a:t>
            </a:r>
            <a:r>
              <a:rPr lang="en-US" sz="1600" b="0" i="0" u="none" strike="noStrike" baseline="0" dirty="0"/>
              <a:t> and Yamamoto testified as</a:t>
            </a:r>
          </a:p>
          <a:p>
            <a:pPr algn="l"/>
            <a:r>
              <a:rPr lang="en-US" sz="1600" b="0" i="0" u="none" strike="noStrike" baseline="0" dirty="0"/>
              <a:t>government witnesses at trial. </a:t>
            </a:r>
            <a:r>
              <a:rPr lang="en-US" sz="1600" b="0" i="0" u="none" strike="noStrike" baseline="0" dirty="0">
                <a:solidFill>
                  <a:srgbClr val="C00000"/>
                </a:solidFill>
              </a:rPr>
              <a:t>At this meeting, the three</a:t>
            </a:r>
          </a:p>
          <a:p>
            <a:pPr algn="l"/>
            <a:r>
              <a:rPr lang="en-US" sz="1600" b="0" i="0" u="none" strike="noStrike" baseline="0" dirty="0">
                <a:solidFill>
                  <a:srgbClr val="C00000"/>
                </a:solidFill>
              </a:rPr>
              <a:t>companies first discussed price agreements and</a:t>
            </a:r>
          </a:p>
          <a:p>
            <a:pPr algn="l"/>
            <a:r>
              <a:rPr lang="en-US" sz="1600" b="0" i="0" u="none" strike="noStrike" baseline="0" dirty="0">
                <a:solidFill>
                  <a:srgbClr val="C00000"/>
                </a:solidFill>
              </a:rPr>
              <a:t>allocating sales volumes among the market participants.</a:t>
            </a:r>
          </a:p>
          <a:p>
            <a:pPr algn="l"/>
            <a:r>
              <a:rPr lang="en-US" sz="1600" b="0" i="0" u="none" strike="noStrike" baseline="0" dirty="0"/>
              <a:t>Wilson, who was senior to Whitacre in the corporate</a:t>
            </a:r>
          </a:p>
          <a:p>
            <a:pPr algn="l"/>
            <a:r>
              <a:rPr lang="en-US" sz="1600" b="0" i="0" u="none" strike="noStrike" baseline="0" dirty="0"/>
              <a:t>hierarchy, led the discussion on behalf of ADM. </a:t>
            </a:r>
            <a:r>
              <a:rPr lang="en-US" sz="1600" b="0" i="0" u="none" strike="noStrike" baseline="0" dirty="0">
                <a:solidFill>
                  <a:srgbClr val="C00000"/>
                </a:solidFill>
              </a:rPr>
              <a:t>The</a:t>
            </a:r>
          </a:p>
          <a:p>
            <a:pPr algn="l"/>
            <a:r>
              <a:rPr lang="en-US" sz="1600" b="0" i="0" u="none" strike="noStrike" baseline="0" dirty="0">
                <a:solidFill>
                  <a:srgbClr val="C00000"/>
                </a:solidFill>
              </a:rPr>
              <a:t>price agreements came easily, and all present agreed to</a:t>
            </a:r>
          </a:p>
          <a:p>
            <a:pPr algn="l"/>
            <a:r>
              <a:rPr lang="en-US" sz="1600" b="0" i="0" u="none" strike="noStrike" baseline="0" dirty="0">
                <a:solidFill>
                  <a:srgbClr val="C00000"/>
                </a:solidFill>
              </a:rPr>
              <a:t>raise the price in two stages </a:t>
            </a:r>
            <a:r>
              <a:rPr lang="en-US" sz="1600" b="0" i="0" u="none" strike="noStrike" baseline="0" dirty="0"/>
              <a:t>by the end of 1992.</a:t>
            </a:r>
          </a:p>
          <a:p>
            <a:pPr algn="l"/>
            <a:r>
              <a:rPr lang="en-US" sz="1600" b="0" i="0" u="none" strike="noStrike" baseline="0" dirty="0"/>
              <a:t>According to internal Ajinomoto documents prepared</a:t>
            </a:r>
          </a:p>
          <a:p>
            <a:pPr algn="l"/>
            <a:r>
              <a:rPr lang="en-US" sz="1600" b="0" i="0" u="none" strike="noStrike" baseline="0" dirty="0"/>
              <a:t>after the meeting, the cartel's goal was to raise the price</a:t>
            </a:r>
          </a:p>
          <a:p>
            <a:pPr algn="l"/>
            <a:r>
              <a:rPr lang="en-US" sz="1600" b="0" i="0" u="none" strike="noStrike" baseline="0" dirty="0"/>
              <a:t>to $ 1.05 per pound in North America and Europe by</a:t>
            </a:r>
          </a:p>
          <a:p>
            <a:pPr algn="l"/>
            <a:r>
              <a:rPr lang="en-US" sz="1600" b="0" i="0" u="none" strike="noStrike" baseline="0" dirty="0"/>
              <a:t>October 1992 and up to $ 1.20 per pound by December,</a:t>
            </a:r>
          </a:p>
          <a:p>
            <a:pPr algn="l"/>
            <a:r>
              <a:rPr lang="en-US" sz="1600" b="0" i="0" u="none" strike="noStrike" baseline="0" dirty="0"/>
              <a:t>with other price hikes for other regions. The companies</a:t>
            </a:r>
          </a:p>
          <a:p>
            <a:pPr algn="l"/>
            <a:r>
              <a:rPr lang="en-US" sz="1600" b="0" i="0" u="none" strike="noStrike" baseline="0" dirty="0"/>
              <a:t>agreed to that price schedule and presumed that</a:t>
            </a:r>
          </a:p>
          <a:p>
            <a:pPr algn="l"/>
            <a:r>
              <a:rPr lang="en-US" sz="1600" b="0" i="0" u="none" strike="noStrike" baseline="0" dirty="0"/>
              <a:t>Ajinomoto and Kyowa would convince </a:t>
            </a:r>
            <a:r>
              <a:rPr lang="en-US" sz="1600" b="0" i="0" u="none" strike="noStrike" baseline="0" dirty="0" err="1"/>
              <a:t>Sewon</a:t>
            </a:r>
            <a:r>
              <a:rPr lang="en-US" sz="1600" b="0" i="0" u="none" strike="noStrike" baseline="0" dirty="0"/>
              <a:t> and </a:t>
            </a:r>
            <a:r>
              <a:rPr lang="en-US" sz="1600" b="0" i="0" u="none" strike="noStrike" baseline="0" dirty="0" err="1"/>
              <a:t>Cheil</a:t>
            </a:r>
            <a:endParaRPr lang="en-US" sz="1600" b="0" i="0" u="none" strike="noStrike" baseline="0" dirty="0"/>
          </a:p>
          <a:p>
            <a:pPr algn="l"/>
            <a:r>
              <a:rPr lang="en-US" sz="1600" b="0" i="0" u="none" strike="noStrike" baseline="0" dirty="0"/>
              <a:t>to agree as well.</a:t>
            </a:r>
            <a:endParaRPr lang="en-US" sz="1600" dirty="0"/>
          </a:p>
        </p:txBody>
      </p:sp>
      <p:cxnSp>
        <p:nvCxnSpPr>
          <p:cNvPr id="6" name="Straight Arrow Connector 5">
            <a:extLst>
              <a:ext uri="{FF2B5EF4-FFF2-40B4-BE49-F238E27FC236}">
                <a16:creationId xmlns:a16="http://schemas.microsoft.com/office/drawing/2014/main" id="{928ED7B6-15BB-4CD7-B472-4F8A65AD4122}"/>
              </a:ext>
            </a:extLst>
          </p:cNvPr>
          <p:cNvCxnSpPr>
            <a:cxnSpLocks/>
          </p:cNvCxnSpPr>
          <p:nvPr/>
        </p:nvCxnSpPr>
        <p:spPr>
          <a:xfrm flipH="1">
            <a:off x="5934075" y="914777"/>
            <a:ext cx="1181100" cy="12813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35F53339-C408-44CC-8A12-27E808F12AB9}"/>
              </a:ext>
            </a:extLst>
          </p:cNvPr>
          <p:cNvSpPr txBox="1"/>
          <p:nvPr/>
        </p:nvSpPr>
        <p:spPr>
          <a:xfrm>
            <a:off x="7353300" y="745500"/>
            <a:ext cx="3305175" cy="338554"/>
          </a:xfrm>
          <a:prstGeom prst="rect">
            <a:avLst/>
          </a:prstGeom>
          <a:noFill/>
          <a:ln w="38100">
            <a:solidFill>
              <a:srgbClr val="0070C0"/>
            </a:solidFill>
          </a:ln>
        </p:spPr>
        <p:txBody>
          <a:bodyPr wrap="square" rtlCol="0">
            <a:spAutoFit/>
          </a:bodyPr>
          <a:lstStyle/>
          <a:p>
            <a:pPr algn="ctr"/>
            <a:r>
              <a:rPr lang="en-US" sz="1600" b="1" dirty="0">
                <a:solidFill>
                  <a:srgbClr val="0070C0"/>
                </a:solidFill>
              </a:rPr>
              <a:t>Cartel meetings that include ADM</a:t>
            </a:r>
          </a:p>
        </p:txBody>
      </p:sp>
      <p:cxnSp>
        <p:nvCxnSpPr>
          <p:cNvPr id="10" name="Straight Arrow Connector 9">
            <a:extLst>
              <a:ext uri="{FF2B5EF4-FFF2-40B4-BE49-F238E27FC236}">
                <a16:creationId xmlns:a16="http://schemas.microsoft.com/office/drawing/2014/main" id="{ADCD21AF-8496-4369-B6A8-A4ABEF8A795B}"/>
              </a:ext>
            </a:extLst>
          </p:cNvPr>
          <p:cNvCxnSpPr>
            <a:cxnSpLocks/>
          </p:cNvCxnSpPr>
          <p:nvPr/>
        </p:nvCxnSpPr>
        <p:spPr>
          <a:xfrm flipH="1" flipV="1">
            <a:off x="5934075" y="1656348"/>
            <a:ext cx="1181100" cy="12813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2CE2D473-0D1A-4F06-B9EB-CE200F0B6287}"/>
              </a:ext>
            </a:extLst>
          </p:cNvPr>
          <p:cNvSpPr txBox="1"/>
          <p:nvPr/>
        </p:nvSpPr>
        <p:spPr>
          <a:xfrm>
            <a:off x="7353300" y="1615203"/>
            <a:ext cx="3305175" cy="584775"/>
          </a:xfrm>
          <a:prstGeom prst="rect">
            <a:avLst/>
          </a:prstGeom>
          <a:noFill/>
          <a:ln w="38100">
            <a:solidFill>
              <a:srgbClr val="0070C0"/>
            </a:solidFill>
          </a:ln>
        </p:spPr>
        <p:txBody>
          <a:bodyPr wrap="square" rtlCol="0">
            <a:spAutoFit/>
          </a:bodyPr>
          <a:lstStyle/>
          <a:p>
            <a:pPr algn="ctr"/>
            <a:r>
              <a:rPr lang="en-US" sz="1600" b="1" dirty="0">
                <a:solidFill>
                  <a:srgbClr val="0070C0"/>
                </a:solidFill>
              </a:rPr>
              <a:t>Aware that they were violating US antitrust laws</a:t>
            </a:r>
          </a:p>
        </p:txBody>
      </p:sp>
      <p:cxnSp>
        <p:nvCxnSpPr>
          <p:cNvPr id="13" name="Straight Arrow Connector 12">
            <a:extLst>
              <a:ext uri="{FF2B5EF4-FFF2-40B4-BE49-F238E27FC236}">
                <a16:creationId xmlns:a16="http://schemas.microsoft.com/office/drawing/2014/main" id="{53C9D838-559E-469F-BC86-A15DE0FFAA42}"/>
              </a:ext>
            </a:extLst>
          </p:cNvPr>
          <p:cNvCxnSpPr>
            <a:cxnSpLocks/>
          </p:cNvCxnSpPr>
          <p:nvPr/>
        </p:nvCxnSpPr>
        <p:spPr>
          <a:xfrm flipH="1">
            <a:off x="6096000" y="3429000"/>
            <a:ext cx="1181100" cy="12813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315E4B62-EB54-46E1-9649-DBA491FCE377}"/>
              </a:ext>
            </a:extLst>
          </p:cNvPr>
          <p:cNvSpPr txBox="1"/>
          <p:nvPr/>
        </p:nvSpPr>
        <p:spPr>
          <a:xfrm>
            <a:off x="7515225" y="3012869"/>
            <a:ext cx="3305175" cy="1077218"/>
          </a:xfrm>
          <a:prstGeom prst="rect">
            <a:avLst/>
          </a:prstGeom>
          <a:noFill/>
          <a:ln w="38100">
            <a:solidFill>
              <a:srgbClr val="0070C0"/>
            </a:solidFill>
          </a:ln>
        </p:spPr>
        <p:txBody>
          <a:bodyPr wrap="square" rtlCol="0">
            <a:spAutoFit/>
          </a:bodyPr>
          <a:lstStyle/>
          <a:p>
            <a:pPr algn="ctr"/>
            <a:r>
              <a:rPr lang="en-US" sz="1600" b="1" dirty="0">
                <a:solidFill>
                  <a:srgbClr val="0070C0"/>
                </a:solidFill>
              </a:rPr>
              <a:t>Cartels must agree on price  and sales allocation.   At cartel prices, every firm wants to produce mor that the market can bear</a:t>
            </a:r>
          </a:p>
        </p:txBody>
      </p:sp>
      <p:cxnSp>
        <p:nvCxnSpPr>
          <p:cNvPr id="15" name="Straight Arrow Connector 14">
            <a:extLst>
              <a:ext uri="{FF2B5EF4-FFF2-40B4-BE49-F238E27FC236}">
                <a16:creationId xmlns:a16="http://schemas.microsoft.com/office/drawing/2014/main" id="{83BEACD8-BDD6-4E91-A60D-289C0AB53086}"/>
              </a:ext>
            </a:extLst>
          </p:cNvPr>
          <p:cNvCxnSpPr>
            <a:cxnSpLocks/>
          </p:cNvCxnSpPr>
          <p:nvPr/>
        </p:nvCxnSpPr>
        <p:spPr>
          <a:xfrm flipH="1" flipV="1">
            <a:off x="5934075" y="4591050"/>
            <a:ext cx="1181100" cy="4803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06AAABD-B843-4930-B6EF-A54B60F4EB01}"/>
              </a:ext>
            </a:extLst>
          </p:cNvPr>
          <p:cNvSpPr txBox="1"/>
          <p:nvPr/>
        </p:nvSpPr>
        <p:spPr>
          <a:xfrm>
            <a:off x="7353300" y="4902073"/>
            <a:ext cx="3305175" cy="584775"/>
          </a:xfrm>
          <a:prstGeom prst="rect">
            <a:avLst/>
          </a:prstGeom>
          <a:noFill/>
          <a:ln w="38100">
            <a:solidFill>
              <a:srgbClr val="0070C0"/>
            </a:solidFill>
          </a:ln>
        </p:spPr>
        <p:txBody>
          <a:bodyPr wrap="square" rtlCol="0">
            <a:spAutoFit/>
          </a:bodyPr>
          <a:lstStyle/>
          <a:p>
            <a:pPr algn="ctr"/>
            <a:r>
              <a:rPr lang="en-US" sz="1600" b="1" dirty="0">
                <a:solidFill>
                  <a:srgbClr val="0070C0"/>
                </a:solidFill>
              </a:rPr>
              <a:t>Easier to reach agreement on price than sales allocations</a:t>
            </a:r>
          </a:p>
        </p:txBody>
      </p:sp>
      <p:sp>
        <p:nvSpPr>
          <p:cNvPr id="4" name="TextBox 3">
            <a:extLst>
              <a:ext uri="{FF2B5EF4-FFF2-40B4-BE49-F238E27FC236}">
                <a16:creationId xmlns:a16="http://schemas.microsoft.com/office/drawing/2014/main" id="{30DD5BF8-A311-47AF-8AF4-3D35B6758E53}"/>
              </a:ext>
            </a:extLst>
          </p:cNvPr>
          <p:cNvSpPr txBox="1">
            <a:spLocks noChangeArrowheads="1"/>
          </p:cNvSpPr>
          <p:nvPr/>
        </p:nvSpPr>
        <p:spPr bwMode="auto">
          <a:xfrm>
            <a:off x="694821" y="0"/>
            <a:ext cx="496142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US" altLang="en-US" sz="3200" dirty="0">
                <a:latin typeface="Times New Roman" panose="02020603050405020304" pitchFamily="18" charset="0"/>
                <a:cs typeface="Times New Roman" panose="02020603050405020304" pitchFamily="18" charset="0"/>
              </a:rPr>
              <a:t>Initial Meeting &amp; Agreement</a:t>
            </a:r>
          </a:p>
        </p:txBody>
      </p:sp>
    </p:spTree>
    <p:extLst>
      <p:ext uri="{BB962C8B-B14F-4D97-AF65-F5344CB8AC3E}">
        <p14:creationId xmlns:p14="http://schemas.microsoft.com/office/powerpoint/2010/main" val="27884578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FBC4669-A6A1-4718-87B2-B448E83E435F}"/>
              </a:ext>
            </a:extLst>
          </p:cNvPr>
          <p:cNvSpPr>
            <a:spLocks noGrp="1"/>
          </p:cNvSpPr>
          <p:nvPr>
            <p:ph idx="4294967295"/>
          </p:nvPr>
        </p:nvSpPr>
        <p:spPr>
          <a:xfrm>
            <a:off x="0" y="1825625"/>
            <a:ext cx="10515600" cy="4351338"/>
          </a:xfrm>
        </p:spPr>
        <p:txBody>
          <a:bodyPr/>
          <a:lstStyle/>
          <a:p>
            <a:pPr marL="0" indent="0">
              <a:buNone/>
            </a:pPr>
            <a:r>
              <a:rPr lang="en-US" dirty="0"/>
              <a:t> </a:t>
            </a:r>
          </a:p>
        </p:txBody>
      </p:sp>
      <p:sp>
        <p:nvSpPr>
          <p:cNvPr id="5" name="TextBox 4">
            <a:extLst>
              <a:ext uri="{FF2B5EF4-FFF2-40B4-BE49-F238E27FC236}">
                <a16:creationId xmlns:a16="http://schemas.microsoft.com/office/drawing/2014/main" id="{191CCF25-83E1-4E1F-9700-200C660DB010}"/>
              </a:ext>
            </a:extLst>
          </p:cNvPr>
          <p:cNvSpPr txBox="1"/>
          <p:nvPr/>
        </p:nvSpPr>
        <p:spPr>
          <a:xfrm>
            <a:off x="319088" y="1223303"/>
            <a:ext cx="5695950" cy="4278094"/>
          </a:xfrm>
          <a:prstGeom prst="rect">
            <a:avLst/>
          </a:prstGeom>
          <a:noFill/>
        </p:spPr>
        <p:txBody>
          <a:bodyPr wrap="square">
            <a:spAutoFit/>
          </a:bodyPr>
          <a:lstStyle/>
          <a:p>
            <a:pPr algn="l"/>
            <a:r>
              <a:rPr lang="en-US" sz="1600" b="0" i="0" u="none" strike="noStrike" baseline="0" dirty="0">
                <a:solidFill>
                  <a:srgbClr val="C00000"/>
                </a:solidFill>
              </a:rPr>
              <a:t>The sales volume allocation, in which the cartel</a:t>
            </a:r>
          </a:p>
          <a:p>
            <a:pPr algn="l"/>
            <a:r>
              <a:rPr lang="en-US" sz="1600" b="0" i="0" u="none" strike="noStrike" baseline="0" dirty="0">
                <a:solidFill>
                  <a:srgbClr val="C00000"/>
                </a:solidFill>
              </a:rPr>
              <a:t>(now including ADM) would decide how much each</a:t>
            </a:r>
          </a:p>
          <a:p>
            <a:pPr algn="l"/>
            <a:r>
              <a:rPr lang="en-US" sz="1600" b="0" i="0" u="none" strike="noStrike" baseline="0" dirty="0">
                <a:solidFill>
                  <a:srgbClr val="C00000"/>
                </a:solidFill>
              </a:rPr>
              <a:t>company would sell, was a matter of </a:t>
            </a:r>
            <a:r>
              <a:rPr lang="en-US" sz="1600" b="0" i="0" u="none" strike="noStrike" baseline="0" dirty="0">
                <a:solidFill>
                  <a:srgbClr val="C00000"/>
                </a:solidFill>
                <a:highlight>
                  <a:srgbClr val="FFFF00"/>
                </a:highlight>
              </a:rPr>
              <a:t>strong</a:t>
            </a:r>
          </a:p>
          <a:p>
            <a:pPr algn="l"/>
            <a:r>
              <a:rPr lang="en-US" sz="1600" b="0" i="0" u="none" strike="noStrike" baseline="0" dirty="0">
                <a:solidFill>
                  <a:srgbClr val="C00000"/>
                </a:solidFill>
                <a:highlight>
                  <a:srgbClr val="FFFF00"/>
                </a:highlight>
              </a:rPr>
              <a:t>disagreement</a:t>
            </a:r>
            <a:r>
              <a:rPr lang="en-US" sz="1600" b="0" i="0" u="none" strike="noStrike" baseline="0" dirty="0"/>
              <a:t>. In ADM's view, ADM should have one-third</a:t>
            </a:r>
          </a:p>
          <a:p>
            <a:pPr algn="l"/>
            <a:r>
              <a:rPr lang="en-US" sz="1600" b="0" i="0" u="none" strike="noStrike" baseline="0" dirty="0"/>
              <a:t>of the market, Ajinomoto and its subsidiaries</a:t>
            </a:r>
          </a:p>
          <a:p>
            <a:pPr algn="l"/>
            <a:r>
              <a:rPr lang="en-US" sz="1600" b="0" i="0" u="none" strike="noStrike" baseline="0" dirty="0"/>
              <a:t>should have one-third and Kyowa and the Koreans</a:t>
            </a:r>
          </a:p>
          <a:p>
            <a:pPr algn="l"/>
            <a:r>
              <a:rPr lang="en-US" sz="1600" b="0" i="0" u="none" strike="noStrike" baseline="0" dirty="0"/>
              <a:t>should have the remaining third. Ajinomoto--the</a:t>
            </a:r>
          </a:p>
          <a:p>
            <a:pPr algn="l"/>
            <a:r>
              <a:rPr lang="en-US" sz="1600" b="0" i="0" u="none" strike="noStrike" baseline="0" dirty="0"/>
              <a:t>historical industry leader--disagreed vehemently and</a:t>
            </a:r>
          </a:p>
          <a:p>
            <a:pPr algn="l"/>
            <a:r>
              <a:rPr lang="en-US" sz="1600" b="0" i="0" u="none" strike="noStrike" baseline="0" dirty="0"/>
              <a:t>thought ADM did not deserve an equal portion of</a:t>
            </a:r>
          </a:p>
          <a:p>
            <a:pPr algn="l"/>
            <a:r>
              <a:rPr lang="en-US" sz="1600" b="0" i="0" u="none" strike="noStrike" baseline="0" dirty="0"/>
              <a:t>the market and could not produce that much lysine in</a:t>
            </a:r>
          </a:p>
          <a:p>
            <a:pPr algn="l"/>
            <a:r>
              <a:rPr lang="en-US" sz="1600" b="0" i="0" u="none" strike="noStrike" baseline="0" dirty="0"/>
              <a:t>any case. </a:t>
            </a:r>
            <a:r>
              <a:rPr lang="en-US" sz="1600" b="1" i="0" u="none" strike="noStrike" baseline="0" dirty="0">
                <a:solidFill>
                  <a:srgbClr val="C00000"/>
                </a:solidFill>
              </a:rPr>
              <a:t>Wilson also suggested each company pick an</a:t>
            </a:r>
          </a:p>
          <a:p>
            <a:pPr algn="l"/>
            <a:r>
              <a:rPr lang="en-US" sz="1600" b="1" i="0" u="none" strike="noStrike" baseline="0" dirty="0">
                <a:solidFill>
                  <a:srgbClr val="C00000"/>
                </a:solidFill>
              </a:rPr>
              <a:t>auditor to whom sales volumes could be reported so</a:t>
            </a:r>
          </a:p>
          <a:p>
            <a:pPr algn="l"/>
            <a:r>
              <a:rPr lang="en-US" sz="1600" b="1" i="0" u="none" strike="noStrike" baseline="0" dirty="0">
                <a:solidFill>
                  <a:srgbClr val="C00000"/>
                </a:solidFill>
              </a:rPr>
              <a:t>that the cartel could keep track of each other's business.</a:t>
            </a:r>
          </a:p>
          <a:p>
            <a:pPr algn="l"/>
            <a:r>
              <a:rPr lang="en-US" sz="1600" b="0" i="0" u="none" strike="noStrike" baseline="0" dirty="0">
                <a:solidFill>
                  <a:srgbClr val="C00000"/>
                </a:solidFill>
              </a:rPr>
              <a:t>The meeting ended without a sales volume allocation</a:t>
            </a:r>
          </a:p>
          <a:p>
            <a:pPr algn="l"/>
            <a:r>
              <a:rPr lang="en-US" sz="1600" b="0" i="0" u="none" strike="noStrike" baseline="0" dirty="0"/>
              <a:t>agreement, but two months later, at the</a:t>
            </a:r>
          </a:p>
          <a:p>
            <a:pPr algn="l"/>
            <a:r>
              <a:rPr lang="en-US" sz="1600" b="0" i="0" u="none" strike="noStrike" baseline="0" dirty="0"/>
              <a:t>recommendation of Whitacre, the cartel raised prices</a:t>
            </a:r>
          </a:p>
          <a:p>
            <a:pPr algn="l"/>
            <a:r>
              <a:rPr lang="en-US" sz="1600" b="0" i="0" u="none" strike="noStrike" baseline="0" dirty="0"/>
              <a:t>anyway, and prices rose from $ .70 to $ 1.05 per pound.</a:t>
            </a:r>
            <a:endParaRPr lang="en-US" sz="1600" dirty="0"/>
          </a:p>
        </p:txBody>
      </p:sp>
      <p:cxnSp>
        <p:nvCxnSpPr>
          <p:cNvPr id="6" name="Straight Arrow Connector 5">
            <a:extLst>
              <a:ext uri="{FF2B5EF4-FFF2-40B4-BE49-F238E27FC236}">
                <a16:creationId xmlns:a16="http://schemas.microsoft.com/office/drawing/2014/main" id="{5B18B661-3E69-4886-8DBE-85BDF9FD2BE3}"/>
              </a:ext>
            </a:extLst>
          </p:cNvPr>
          <p:cNvCxnSpPr>
            <a:cxnSpLocks/>
          </p:cNvCxnSpPr>
          <p:nvPr/>
        </p:nvCxnSpPr>
        <p:spPr>
          <a:xfrm flipH="1">
            <a:off x="4995864" y="1428590"/>
            <a:ext cx="1181100" cy="12813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A9EBE8DD-D6C4-49C8-AD63-05ABF75459EC}"/>
              </a:ext>
            </a:extLst>
          </p:cNvPr>
          <p:cNvSpPr txBox="1"/>
          <p:nvPr/>
        </p:nvSpPr>
        <p:spPr>
          <a:xfrm>
            <a:off x="6600825" y="1040230"/>
            <a:ext cx="3305175" cy="830997"/>
          </a:xfrm>
          <a:prstGeom prst="rect">
            <a:avLst/>
          </a:prstGeom>
          <a:noFill/>
          <a:ln w="38100">
            <a:solidFill>
              <a:srgbClr val="0070C0"/>
            </a:solidFill>
          </a:ln>
        </p:spPr>
        <p:txBody>
          <a:bodyPr wrap="square" rtlCol="0">
            <a:spAutoFit/>
          </a:bodyPr>
          <a:lstStyle/>
          <a:p>
            <a:pPr algn="ctr"/>
            <a:r>
              <a:rPr lang="en-US" sz="1600" b="1" dirty="0">
                <a:solidFill>
                  <a:srgbClr val="0070C0"/>
                </a:solidFill>
              </a:rPr>
              <a:t>Agreeing on price is easy.</a:t>
            </a:r>
          </a:p>
          <a:p>
            <a:pPr algn="ctr"/>
            <a:r>
              <a:rPr lang="en-US" sz="1600" b="1" dirty="0">
                <a:solidFill>
                  <a:srgbClr val="0070C0"/>
                </a:solidFill>
              </a:rPr>
              <a:t>Allocating market shares is much tougher.  This part is “zero sum.”</a:t>
            </a:r>
          </a:p>
        </p:txBody>
      </p:sp>
      <p:cxnSp>
        <p:nvCxnSpPr>
          <p:cNvPr id="8" name="Straight Arrow Connector 7">
            <a:extLst>
              <a:ext uri="{FF2B5EF4-FFF2-40B4-BE49-F238E27FC236}">
                <a16:creationId xmlns:a16="http://schemas.microsoft.com/office/drawing/2014/main" id="{2BC86190-41C2-4586-96AF-EA04DB8F13BC}"/>
              </a:ext>
            </a:extLst>
          </p:cNvPr>
          <p:cNvCxnSpPr>
            <a:cxnSpLocks/>
          </p:cNvCxnSpPr>
          <p:nvPr/>
        </p:nvCxnSpPr>
        <p:spPr>
          <a:xfrm flipH="1">
            <a:off x="5353050" y="2504631"/>
            <a:ext cx="1181100" cy="12813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10089898-4C4C-4C90-B3E4-8BEAF05627B7}"/>
              </a:ext>
            </a:extLst>
          </p:cNvPr>
          <p:cNvSpPr txBox="1"/>
          <p:nvPr/>
        </p:nvSpPr>
        <p:spPr>
          <a:xfrm>
            <a:off x="6710362" y="2237862"/>
            <a:ext cx="3305175" cy="338554"/>
          </a:xfrm>
          <a:prstGeom prst="rect">
            <a:avLst/>
          </a:prstGeom>
          <a:noFill/>
          <a:ln w="38100">
            <a:solidFill>
              <a:srgbClr val="0070C0"/>
            </a:solidFill>
          </a:ln>
        </p:spPr>
        <p:txBody>
          <a:bodyPr wrap="square" rtlCol="0">
            <a:spAutoFit/>
          </a:bodyPr>
          <a:lstStyle/>
          <a:p>
            <a:pPr algn="ctr"/>
            <a:r>
              <a:rPr lang="en-US" sz="1600" b="1" dirty="0">
                <a:solidFill>
                  <a:srgbClr val="0070C0"/>
                </a:solidFill>
              </a:rPr>
              <a:t>Cartel negotiations</a:t>
            </a:r>
          </a:p>
        </p:txBody>
      </p:sp>
      <p:cxnSp>
        <p:nvCxnSpPr>
          <p:cNvPr id="10" name="Straight Arrow Connector 9">
            <a:extLst>
              <a:ext uri="{FF2B5EF4-FFF2-40B4-BE49-F238E27FC236}">
                <a16:creationId xmlns:a16="http://schemas.microsoft.com/office/drawing/2014/main" id="{EA4564E5-7791-4393-8CAB-AF5E4B54BF16}"/>
              </a:ext>
            </a:extLst>
          </p:cNvPr>
          <p:cNvCxnSpPr>
            <a:cxnSpLocks/>
          </p:cNvCxnSpPr>
          <p:nvPr/>
        </p:nvCxnSpPr>
        <p:spPr>
          <a:xfrm flipH="1">
            <a:off x="5414963" y="3661906"/>
            <a:ext cx="1181100" cy="12813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53286ECE-E7BC-484B-BE5E-91E7359D17AA}"/>
              </a:ext>
            </a:extLst>
          </p:cNvPr>
          <p:cNvSpPr txBox="1"/>
          <p:nvPr/>
        </p:nvSpPr>
        <p:spPr>
          <a:xfrm>
            <a:off x="6948487" y="3246407"/>
            <a:ext cx="3305175" cy="830997"/>
          </a:xfrm>
          <a:prstGeom prst="rect">
            <a:avLst/>
          </a:prstGeom>
          <a:solidFill>
            <a:srgbClr val="FFFF00"/>
          </a:solidFill>
          <a:ln w="38100">
            <a:solidFill>
              <a:srgbClr val="0070C0"/>
            </a:solidFill>
          </a:ln>
        </p:spPr>
        <p:txBody>
          <a:bodyPr wrap="square" rtlCol="0">
            <a:spAutoFit/>
          </a:bodyPr>
          <a:lstStyle/>
          <a:p>
            <a:pPr algn="ctr"/>
            <a:r>
              <a:rPr lang="en-US" sz="1600" b="1" dirty="0">
                <a:solidFill>
                  <a:srgbClr val="0070C0"/>
                </a:solidFill>
              </a:rPr>
              <a:t>ADM suggests exchanging information of sales to help reach agreement and deter cheating.</a:t>
            </a:r>
          </a:p>
        </p:txBody>
      </p:sp>
      <p:cxnSp>
        <p:nvCxnSpPr>
          <p:cNvPr id="12" name="Straight Arrow Connector 11">
            <a:extLst>
              <a:ext uri="{FF2B5EF4-FFF2-40B4-BE49-F238E27FC236}">
                <a16:creationId xmlns:a16="http://schemas.microsoft.com/office/drawing/2014/main" id="{B300FF88-12EE-4A52-94E8-DA18F53BB06E}"/>
              </a:ext>
            </a:extLst>
          </p:cNvPr>
          <p:cNvCxnSpPr>
            <a:cxnSpLocks/>
          </p:cNvCxnSpPr>
          <p:nvPr/>
        </p:nvCxnSpPr>
        <p:spPr>
          <a:xfrm flipH="1" flipV="1">
            <a:off x="5079207" y="4566528"/>
            <a:ext cx="1314450" cy="505305"/>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BB815F64-2DD2-4925-BB6C-0BBA8C595A4C}"/>
              </a:ext>
            </a:extLst>
          </p:cNvPr>
          <p:cNvSpPr txBox="1"/>
          <p:nvPr/>
        </p:nvSpPr>
        <p:spPr>
          <a:xfrm>
            <a:off x="6534150" y="4978479"/>
            <a:ext cx="3305175" cy="584775"/>
          </a:xfrm>
          <a:prstGeom prst="rect">
            <a:avLst/>
          </a:prstGeom>
          <a:noFill/>
          <a:ln w="38100">
            <a:solidFill>
              <a:srgbClr val="0070C0"/>
            </a:solidFill>
          </a:ln>
        </p:spPr>
        <p:txBody>
          <a:bodyPr wrap="square" rtlCol="0">
            <a:spAutoFit/>
          </a:bodyPr>
          <a:lstStyle/>
          <a:p>
            <a:pPr algn="ctr"/>
            <a:r>
              <a:rPr lang="en-US" sz="1600" b="1" dirty="0">
                <a:solidFill>
                  <a:srgbClr val="0070C0"/>
                </a:solidFill>
              </a:rPr>
              <a:t>Still no agreement on </a:t>
            </a:r>
            <a:br>
              <a:rPr lang="en-US" sz="1600" b="1" dirty="0">
                <a:solidFill>
                  <a:srgbClr val="0070C0"/>
                </a:solidFill>
              </a:rPr>
            </a:br>
            <a:r>
              <a:rPr lang="en-US" sz="1600" b="1" dirty="0">
                <a:solidFill>
                  <a:srgbClr val="0070C0"/>
                </a:solidFill>
              </a:rPr>
              <a:t>sales allocation</a:t>
            </a:r>
          </a:p>
        </p:txBody>
      </p:sp>
      <p:sp>
        <p:nvSpPr>
          <p:cNvPr id="2" name="TextBox 1">
            <a:extLst>
              <a:ext uri="{FF2B5EF4-FFF2-40B4-BE49-F238E27FC236}">
                <a16:creationId xmlns:a16="http://schemas.microsoft.com/office/drawing/2014/main" id="{5C1D0336-3583-4D6D-B181-8EBCC71BBD58}"/>
              </a:ext>
            </a:extLst>
          </p:cNvPr>
          <p:cNvSpPr txBox="1">
            <a:spLocks noChangeArrowheads="1"/>
          </p:cNvSpPr>
          <p:nvPr/>
        </p:nvSpPr>
        <p:spPr bwMode="auto">
          <a:xfrm>
            <a:off x="2107036" y="221658"/>
            <a:ext cx="312758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US" altLang="en-US" sz="3200" dirty="0">
                <a:latin typeface="Times New Roman" panose="02020603050405020304" pitchFamily="18" charset="0"/>
                <a:cs typeface="Times New Roman" panose="02020603050405020304" pitchFamily="18" charset="0"/>
              </a:rPr>
              <a:t>Sales Allocations</a:t>
            </a:r>
          </a:p>
        </p:txBody>
      </p:sp>
    </p:spTree>
    <p:extLst>
      <p:ext uri="{BB962C8B-B14F-4D97-AF65-F5344CB8AC3E}">
        <p14:creationId xmlns:p14="http://schemas.microsoft.com/office/powerpoint/2010/main" val="2640114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392EBB5-AB3C-4675-872B-42F20AAB3D76}"/>
              </a:ext>
            </a:extLst>
          </p:cNvPr>
          <p:cNvSpPr>
            <a:spLocks noGrp="1"/>
          </p:cNvSpPr>
          <p:nvPr>
            <p:ph idx="4294967295"/>
          </p:nvPr>
        </p:nvSpPr>
        <p:spPr>
          <a:xfrm>
            <a:off x="0" y="1825625"/>
            <a:ext cx="10515600" cy="4351338"/>
          </a:xfrm>
        </p:spPr>
        <p:txBody>
          <a:bodyPr/>
          <a:lstStyle/>
          <a:p>
            <a:pPr marL="0" indent="0">
              <a:buNone/>
            </a:pPr>
            <a:r>
              <a:rPr lang="en-US" dirty="0"/>
              <a:t> </a:t>
            </a:r>
          </a:p>
        </p:txBody>
      </p:sp>
      <p:sp>
        <p:nvSpPr>
          <p:cNvPr id="5" name="TextBox 4">
            <a:extLst>
              <a:ext uri="{FF2B5EF4-FFF2-40B4-BE49-F238E27FC236}">
                <a16:creationId xmlns:a16="http://schemas.microsoft.com/office/drawing/2014/main" id="{2B0D0DC3-771B-4899-A9C9-7A0E8EECC4CE}"/>
              </a:ext>
            </a:extLst>
          </p:cNvPr>
          <p:cNvSpPr txBox="1"/>
          <p:nvPr/>
        </p:nvSpPr>
        <p:spPr>
          <a:xfrm>
            <a:off x="180975" y="930275"/>
            <a:ext cx="6096000" cy="4801314"/>
          </a:xfrm>
          <a:prstGeom prst="rect">
            <a:avLst/>
          </a:prstGeom>
          <a:noFill/>
        </p:spPr>
        <p:txBody>
          <a:bodyPr wrap="square">
            <a:spAutoFit/>
          </a:bodyPr>
          <a:lstStyle/>
          <a:p>
            <a:pPr algn="l"/>
            <a:r>
              <a:rPr lang="en-US" sz="1800" b="0" i="0" u="none" strike="noStrike" baseline="0" dirty="0"/>
              <a:t>Prices rose from $ .70 to $ 1.05 per pound.</a:t>
            </a:r>
          </a:p>
          <a:p>
            <a:pPr algn="l"/>
            <a:r>
              <a:rPr lang="en-US" sz="1800" b="0" i="0" u="none" strike="noStrike" baseline="0" dirty="0"/>
              <a:t>Still, the cartel considered a </a:t>
            </a:r>
            <a:r>
              <a:rPr lang="en-US" sz="1800" b="0" i="0" u="none" strike="noStrike" baseline="0" dirty="0">
                <a:solidFill>
                  <a:srgbClr val="C00000"/>
                </a:solidFill>
              </a:rPr>
              <a:t>price agreement without</a:t>
            </a:r>
          </a:p>
          <a:p>
            <a:pPr algn="l"/>
            <a:r>
              <a:rPr lang="en-US" sz="1800" b="0" i="0" u="none" strike="noStrike" baseline="0" dirty="0">
                <a:solidFill>
                  <a:srgbClr val="C00000"/>
                </a:solidFill>
              </a:rPr>
              <a:t>allocating sales volume to be an imperfect scheme</a:t>
            </a:r>
          </a:p>
          <a:p>
            <a:pPr algn="l"/>
            <a:r>
              <a:rPr lang="en-US" sz="1800" b="0" i="0" u="none" strike="noStrike" baseline="0" dirty="0">
                <a:solidFill>
                  <a:srgbClr val="C00000"/>
                </a:solidFill>
              </a:rPr>
              <a:t>because each company would have an incentive to</a:t>
            </a:r>
          </a:p>
          <a:p>
            <a:pPr algn="l"/>
            <a:r>
              <a:rPr lang="en-US" sz="1800" b="0" i="0" u="none" strike="noStrike" baseline="0" dirty="0">
                <a:solidFill>
                  <a:srgbClr val="C00000"/>
                </a:solidFill>
              </a:rPr>
              <a:t>cheat on the price to get more sales, so long as its</a:t>
            </a:r>
          </a:p>
          <a:p>
            <a:pPr algn="l"/>
            <a:r>
              <a:rPr lang="en-US" sz="1800" b="0" i="0" u="none" strike="noStrike" baseline="0" dirty="0">
                <a:solidFill>
                  <a:srgbClr val="C00000"/>
                </a:solidFill>
              </a:rPr>
              <a:t>Competitors [**11] continued to sell at the agreed price. With</a:t>
            </a:r>
          </a:p>
          <a:p>
            <a:pPr algn="l"/>
            <a:r>
              <a:rPr lang="en-US" sz="1800" b="0" i="0" u="none" strike="noStrike" baseline="0" dirty="0">
                <a:solidFill>
                  <a:srgbClr val="C00000"/>
                </a:solidFill>
              </a:rPr>
              <a:t>cheating, the price ultimately would drop, and the</a:t>
            </a:r>
          </a:p>
          <a:p>
            <a:pPr algn="l"/>
            <a:r>
              <a:rPr lang="en-US" sz="1800" b="0" i="0" u="none" strike="noStrike" baseline="0" dirty="0">
                <a:solidFill>
                  <a:srgbClr val="C00000"/>
                </a:solidFill>
              </a:rPr>
              <a:t>agreement would falter. </a:t>
            </a:r>
            <a:r>
              <a:rPr lang="en-US" sz="1800" b="0" i="0" u="none" strike="noStrike" baseline="0" dirty="0"/>
              <a:t>An effort had to be made to get</a:t>
            </a:r>
          </a:p>
          <a:p>
            <a:pPr algn="l"/>
            <a:r>
              <a:rPr lang="en-US" sz="1800" b="0" i="0" u="none" strike="noStrike" baseline="0" dirty="0"/>
              <a:t>the parties to agree to a volume agreement, and to that</a:t>
            </a:r>
          </a:p>
          <a:p>
            <a:pPr algn="l"/>
            <a:r>
              <a:rPr lang="en-US" sz="1800" b="0" i="0" u="none" strike="noStrike" baseline="0" dirty="0"/>
              <a:t>end, Whitacre invited Ajinomoto officials to visit ADM's</a:t>
            </a:r>
          </a:p>
          <a:p>
            <a:pPr algn="l"/>
            <a:r>
              <a:rPr lang="en-US" sz="1800" b="0" i="0" u="none" strike="noStrike" baseline="0" dirty="0"/>
              <a:t>Decatur lysine facility to </a:t>
            </a:r>
            <a:r>
              <a:rPr lang="en-US" sz="1800" b="0" i="0" u="none" strike="noStrike" baseline="0" dirty="0">
                <a:solidFill>
                  <a:srgbClr val="C00000"/>
                </a:solidFill>
              </a:rPr>
              <a:t>prove that it could produce the</a:t>
            </a:r>
          </a:p>
          <a:p>
            <a:pPr algn="l"/>
            <a:r>
              <a:rPr lang="en-US" sz="1800" b="0" i="0" u="none" strike="noStrike" baseline="0" dirty="0">
                <a:solidFill>
                  <a:srgbClr val="C00000"/>
                </a:solidFill>
              </a:rPr>
              <a:t>volume ADM claimed</a:t>
            </a:r>
            <a:r>
              <a:rPr lang="en-US" sz="1800" b="0" i="0" u="none" strike="noStrike" baseline="0" dirty="0"/>
              <a:t>. </a:t>
            </a:r>
            <a:r>
              <a:rPr lang="en-US" sz="1800" b="0" i="0" u="none" strike="noStrike" baseline="0" dirty="0" err="1"/>
              <a:t>Mimoto</a:t>
            </a:r>
            <a:r>
              <a:rPr lang="en-US" sz="1800" b="0" i="0" u="none" strike="noStrike" baseline="0" dirty="0"/>
              <a:t>, Ikeda and other</a:t>
            </a:r>
          </a:p>
          <a:p>
            <a:pPr algn="l"/>
            <a:r>
              <a:rPr lang="en-US" sz="1800" b="0" i="0" u="none" strike="noStrike" baseline="0" dirty="0"/>
              <a:t>Ajinomoto officials, including an engineer named</a:t>
            </a:r>
          </a:p>
          <a:p>
            <a:pPr algn="l"/>
            <a:r>
              <a:rPr lang="en-US" sz="1800" b="0" i="0" u="none" strike="noStrike" baseline="0" dirty="0"/>
              <a:t>Fujiwara, visited the plant in September 1992. At a</a:t>
            </a:r>
          </a:p>
          <a:p>
            <a:pPr algn="l"/>
            <a:r>
              <a:rPr lang="en-US" sz="1800" b="0" i="0" u="none" strike="noStrike" baseline="0" dirty="0"/>
              <a:t>meeting before the tour, Whitacre and </a:t>
            </a:r>
            <a:r>
              <a:rPr lang="en-US" sz="1800" b="0" i="0" u="none" strike="noStrike" baseline="0" dirty="0" err="1"/>
              <a:t>Mimoto</a:t>
            </a:r>
            <a:endParaRPr lang="en-US" sz="1800" b="0" i="0" u="none" strike="noStrike" baseline="0" dirty="0"/>
          </a:p>
          <a:p>
            <a:pPr algn="l"/>
            <a:r>
              <a:rPr lang="en-US" sz="1800" b="0" i="0" u="none" strike="noStrike" baseline="0" dirty="0"/>
              <a:t>confirmed the price schedule to which the parties</a:t>
            </a:r>
          </a:p>
          <a:p>
            <a:pPr algn="l"/>
            <a:r>
              <a:rPr lang="en-US" sz="1800" b="0" i="0" u="none" strike="noStrike" baseline="0" dirty="0"/>
              <a:t>had agreed in Mexico City.</a:t>
            </a:r>
            <a:endParaRPr lang="en-US" dirty="0"/>
          </a:p>
        </p:txBody>
      </p:sp>
      <p:cxnSp>
        <p:nvCxnSpPr>
          <p:cNvPr id="6" name="Straight Arrow Connector 5">
            <a:extLst>
              <a:ext uri="{FF2B5EF4-FFF2-40B4-BE49-F238E27FC236}">
                <a16:creationId xmlns:a16="http://schemas.microsoft.com/office/drawing/2014/main" id="{31C8384E-7D89-46FC-AC4A-E9B226CBE5C5}"/>
              </a:ext>
            </a:extLst>
          </p:cNvPr>
          <p:cNvCxnSpPr>
            <a:cxnSpLocks/>
          </p:cNvCxnSpPr>
          <p:nvPr/>
        </p:nvCxnSpPr>
        <p:spPr>
          <a:xfrm flipH="1">
            <a:off x="5781675" y="1287016"/>
            <a:ext cx="1181100" cy="12813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41C9DCC8-23E5-4C0A-943D-363BBBDDA3E5}"/>
              </a:ext>
            </a:extLst>
          </p:cNvPr>
          <p:cNvSpPr txBox="1"/>
          <p:nvPr/>
        </p:nvSpPr>
        <p:spPr>
          <a:xfrm>
            <a:off x="7115175" y="748407"/>
            <a:ext cx="3781425" cy="1077218"/>
          </a:xfrm>
          <a:prstGeom prst="rect">
            <a:avLst/>
          </a:prstGeom>
          <a:solidFill>
            <a:srgbClr val="FFFF00"/>
          </a:solidFill>
          <a:ln w="38100">
            <a:solidFill>
              <a:srgbClr val="0070C0"/>
            </a:solidFill>
          </a:ln>
        </p:spPr>
        <p:txBody>
          <a:bodyPr wrap="square" rtlCol="0">
            <a:spAutoFit/>
          </a:bodyPr>
          <a:lstStyle/>
          <a:p>
            <a:pPr algn="ctr"/>
            <a:r>
              <a:rPr lang="en-US" sz="1600" b="1" dirty="0">
                <a:solidFill>
                  <a:srgbClr val="0070C0"/>
                </a:solidFill>
              </a:rPr>
              <a:t>Key point. Cartel members have a </a:t>
            </a:r>
            <a:r>
              <a:rPr lang="en-US" sz="1600" b="1" i="1" dirty="0">
                <a:solidFill>
                  <a:srgbClr val="0070C0"/>
                </a:solidFill>
              </a:rPr>
              <a:t>mutual incentives </a:t>
            </a:r>
            <a:r>
              <a:rPr lang="en-US" sz="1600" b="1" dirty="0">
                <a:solidFill>
                  <a:srgbClr val="0070C0"/>
                </a:solidFill>
              </a:rPr>
              <a:t>to raise prices. But </a:t>
            </a:r>
            <a:r>
              <a:rPr lang="en-US" sz="1600" b="1" i="1" dirty="0">
                <a:solidFill>
                  <a:srgbClr val="0070C0"/>
                </a:solidFill>
              </a:rPr>
              <a:t>conflicting incentives </a:t>
            </a:r>
            <a:r>
              <a:rPr lang="en-US" sz="1600" b="1" dirty="0">
                <a:solidFill>
                  <a:srgbClr val="0070C0"/>
                </a:solidFill>
              </a:rPr>
              <a:t>regarding who gets to make the high-priced sales</a:t>
            </a:r>
          </a:p>
        </p:txBody>
      </p:sp>
      <p:cxnSp>
        <p:nvCxnSpPr>
          <p:cNvPr id="8" name="Straight Arrow Connector 7">
            <a:extLst>
              <a:ext uri="{FF2B5EF4-FFF2-40B4-BE49-F238E27FC236}">
                <a16:creationId xmlns:a16="http://schemas.microsoft.com/office/drawing/2014/main" id="{2FBAF10F-B0A2-4DDF-AB7D-B5F834925298}"/>
              </a:ext>
            </a:extLst>
          </p:cNvPr>
          <p:cNvCxnSpPr>
            <a:cxnSpLocks/>
          </p:cNvCxnSpPr>
          <p:nvPr/>
        </p:nvCxnSpPr>
        <p:spPr>
          <a:xfrm flipH="1">
            <a:off x="5591175" y="2619375"/>
            <a:ext cx="1238250" cy="7428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7DE7C049-730A-4D0F-8018-46B83A55CB80}"/>
              </a:ext>
            </a:extLst>
          </p:cNvPr>
          <p:cNvSpPr txBox="1"/>
          <p:nvPr/>
        </p:nvSpPr>
        <p:spPr>
          <a:xfrm>
            <a:off x="7210425" y="2428587"/>
            <a:ext cx="3305175" cy="584775"/>
          </a:xfrm>
          <a:prstGeom prst="rect">
            <a:avLst/>
          </a:prstGeom>
          <a:noFill/>
          <a:ln w="38100">
            <a:solidFill>
              <a:srgbClr val="0070C0"/>
            </a:solidFill>
          </a:ln>
        </p:spPr>
        <p:txBody>
          <a:bodyPr wrap="square" rtlCol="0">
            <a:spAutoFit/>
          </a:bodyPr>
          <a:lstStyle/>
          <a:p>
            <a:pPr algn="ctr"/>
            <a:r>
              <a:rPr lang="en-US" sz="1600" b="1" dirty="0">
                <a:solidFill>
                  <a:srgbClr val="0070C0"/>
                </a:solidFill>
              </a:rPr>
              <a:t>As each firm over-produces, prices fall and the cartel breaks down</a:t>
            </a:r>
          </a:p>
        </p:txBody>
      </p:sp>
      <p:cxnSp>
        <p:nvCxnSpPr>
          <p:cNvPr id="11" name="Straight Arrow Connector 10">
            <a:extLst>
              <a:ext uri="{FF2B5EF4-FFF2-40B4-BE49-F238E27FC236}">
                <a16:creationId xmlns:a16="http://schemas.microsoft.com/office/drawing/2014/main" id="{6D8634A1-55DA-4EFD-B7DF-2C7E50BAC646}"/>
              </a:ext>
            </a:extLst>
          </p:cNvPr>
          <p:cNvCxnSpPr>
            <a:cxnSpLocks/>
          </p:cNvCxnSpPr>
          <p:nvPr/>
        </p:nvCxnSpPr>
        <p:spPr>
          <a:xfrm flipH="1" flipV="1">
            <a:off x="5643562" y="3995231"/>
            <a:ext cx="866775" cy="727734"/>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A90B194C-1FBE-4867-9F1A-EA22F42C7182}"/>
              </a:ext>
            </a:extLst>
          </p:cNvPr>
          <p:cNvSpPr txBox="1"/>
          <p:nvPr/>
        </p:nvSpPr>
        <p:spPr>
          <a:xfrm>
            <a:off x="6743700" y="4739988"/>
            <a:ext cx="3305175" cy="584775"/>
          </a:xfrm>
          <a:prstGeom prst="rect">
            <a:avLst/>
          </a:prstGeom>
          <a:noFill/>
          <a:ln w="38100">
            <a:solidFill>
              <a:srgbClr val="0070C0"/>
            </a:solidFill>
          </a:ln>
        </p:spPr>
        <p:txBody>
          <a:bodyPr wrap="square" rtlCol="0">
            <a:spAutoFit/>
          </a:bodyPr>
          <a:lstStyle/>
          <a:p>
            <a:pPr algn="ctr"/>
            <a:r>
              <a:rPr lang="en-US" sz="1600" b="1" dirty="0">
                <a:solidFill>
                  <a:srgbClr val="0070C0"/>
                </a:solidFill>
              </a:rPr>
              <a:t>Disagreements require </a:t>
            </a:r>
            <a:br>
              <a:rPr lang="en-US" sz="1600" b="1" dirty="0">
                <a:solidFill>
                  <a:srgbClr val="0070C0"/>
                </a:solidFill>
              </a:rPr>
            </a:br>
            <a:r>
              <a:rPr lang="en-US" sz="1600" b="1" dirty="0">
                <a:solidFill>
                  <a:srgbClr val="0070C0"/>
                </a:solidFill>
              </a:rPr>
              <a:t>more meetings</a:t>
            </a:r>
          </a:p>
        </p:txBody>
      </p:sp>
      <p:sp>
        <p:nvSpPr>
          <p:cNvPr id="2" name="TextBox 1">
            <a:extLst>
              <a:ext uri="{FF2B5EF4-FFF2-40B4-BE49-F238E27FC236}">
                <a16:creationId xmlns:a16="http://schemas.microsoft.com/office/drawing/2014/main" id="{93E47998-E746-492E-A01A-3A105D215A1B}"/>
              </a:ext>
            </a:extLst>
          </p:cNvPr>
          <p:cNvSpPr txBox="1">
            <a:spLocks noChangeArrowheads="1"/>
          </p:cNvSpPr>
          <p:nvPr/>
        </p:nvSpPr>
        <p:spPr bwMode="auto">
          <a:xfrm>
            <a:off x="1432331" y="192513"/>
            <a:ext cx="409599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US" altLang="en-US" sz="3200" dirty="0">
                <a:latin typeface="Times New Roman" panose="02020603050405020304" pitchFamily="18" charset="0"/>
                <a:cs typeface="Times New Roman" panose="02020603050405020304" pitchFamily="18" charset="0"/>
              </a:rPr>
              <a:t>Continued Negotiations</a:t>
            </a:r>
          </a:p>
        </p:txBody>
      </p:sp>
    </p:spTree>
    <p:extLst>
      <p:ext uri="{BB962C8B-B14F-4D97-AF65-F5344CB8AC3E}">
        <p14:creationId xmlns:p14="http://schemas.microsoft.com/office/powerpoint/2010/main" val="12388567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F78CB0D-38EB-45B5-A049-AA92B57B0AE5}"/>
              </a:ext>
            </a:extLst>
          </p:cNvPr>
          <p:cNvSpPr txBox="1"/>
          <p:nvPr/>
        </p:nvSpPr>
        <p:spPr>
          <a:xfrm>
            <a:off x="466725" y="1243043"/>
            <a:ext cx="6096000" cy="4524315"/>
          </a:xfrm>
          <a:prstGeom prst="rect">
            <a:avLst/>
          </a:prstGeom>
          <a:noFill/>
        </p:spPr>
        <p:txBody>
          <a:bodyPr wrap="square">
            <a:spAutoFit/>
          </a:bodyPr>
          <a:lstStyle/>
          <a:p>
            <a:pPr algn="l"/>
            <a:r>
              <a:rPr lang="en-US" sz="1800" b="0" i="0" u="none" strike="noStrike" baseline="0" dirty="0">
                <a:solidFill>
                  <a:srgbClr val="C00000"/>
                </a:solidFill>
              </a:rPr>
              <a:t>The cartel met again in October 1992, this time in Paris</a:t>
            </a:r>
            <a:r>
              <a:rPr lang="en-US" sz="1800" b="0" i="0" u="none" strike="noStrike" baseline="0" dirty="0"/>
              <a:t>.</a:t>
            </a:r>
          </a:p>
          <a:p>
            <a:pPr algn="l"/>
            <a:r>
              <a:rPr lang="en-US" sz="1800" b="0" i="0" u="none" strike="noStrike" baseline="0" dirty="0"/>
              <a:t>All five major lysine producers attended, along with</a:t>
            </a:r>
          </a:p>
          <a:p>
            <a:pPr algn="l"/>
            <a:r>
              <a:rPr lang="en-US" sz="1800" b="0" i="0" u="none" strike="noStrike" baseline="0" dirty="0"/>
              <a:t>representatives of their subsidiaries. Wilson and</a:t>
            </a:r>
          </a:p>
          <a:p>
            <a:pPr algn="l"/>
            <a:r>
              <a:rPr lang="en-US" sz="1800" b="0" i="0" u="none" strike="noStrike" baseline="0" dirty="0"/>
              <a:t>Whitacre again represented ADM. </a:t>
            </a:r>
            <a:r>
              <a:rPr lang="en-US" sz="1800" b="0" i="0" u="none" strike="noStrike" baseline="0" dirty="0">
                <a:solidFill>
                  <a:srgbClr val="C00000"/>
                </a:solidFill>
              </a:rPr>
              <a:t>To disguise the</a:t>
            </a:r>
          </a:p>
          <a:p>
            <a:pPr algn="l"/>
            <a:r>
              <a:rPr lang="en-US" sz="1800" b="0" i="0" u="none" strike="noStrike" baseline="0" dirty="0">
                <a:solidFill>
                  <a:srgbClr val="C00000"/>
                </a:solidFill>
              </a:rPr>
              <a:t>purpose of the meeting, the parties created a fake</a:t>
            </a:r>
          </a:p>
          <a:p>
            <a:pPr algn="l"/>
            <a:r>
              <a:rPr lang="en-US" sz="1800" b="0" i="0" u="none" strike="noStrike" baseline="0" dirty="0">
                <a:solidFill>
                  <a:srgbClr val="C00000"/>
                </a:solidFill>
              </a:rPr>
              <a:t>agenda, and later a fictitious lysine producers trade</a:t>
            </a:r>
          </a:p>
          <a:p>
            <a:pPr algn="l"/>
            <a:r>
              <a:rPr lang="en-US" sz="1800" b="0" i="0" u="none" strike="noStrike" baseline="0" dirty="0">
                <a:solidFill>
                  <a:srgbClr val="C00000"/>
                </a:solidFill>
              </a:rPr>
              <a:t>association, so they could meet and share information</a:t>
            </a:r>
          </a:p>
          <a:p>
            <a:pPr algn="l"/>
            <a:r>
              <a:rPr lang="en-US" sz="1800" b="0" i="0" u="none" strike="noStrike" baseline="0" dirty="0">
                <a:solidFill>
                  <a:srgbClr val="C00000"/>
                </a:solidFill>
              </a:rPr>
              <a:t>without raising the suspicions of customers or law</a:t>
            </a:r>
          </a:p>
          <a:p>
            <a:pPr algn="l"/>
            <a:r>
              <a:rPr lang="en-US" sz="1800" b="0" i="0" u="none" strike="noStrike" baseline="0" dirty="0">
                <a:solidFill>
                  <a:srgbClr val="C00000"/>
                </a:solidFill>
              </a:rPr>
              <a:t>enforcement agencies</a:t>
            </a:r>
            <a:r>
              <a:rPr lang="en-US" sz="1800" b="0" i="0" u="none" strike="noStrike" baseline="0" dirty="0"/>
              <a:t>. According to the agenda, the</a:t>
            </a:r>
          </a:p>
          <a:p>
            <a:pPr algn="l"/>
            <a:r>
              <a:rPr lang="en-US" sz="1800" b="0" i="0" u="none" strike="noStrike" baseline="0" dirty="0"/>
              <a:t>group was to discuss such topics as animal rights and</a:t>
            </a:r>
          </a:p>
          <a:p>
            <a:pPr algn="l"/>
            <a:r>
              <a:rPr lang="en-US" sz="1800" b="0" i="0" u="none" strike="noStrike" baseline="0" dirty="0"/>
              <a:t>the environment. In reality, they discussed something</a:t>
            </a:r>
          </a:p>
          <a:p>
            <a:pPr algn="l"/>
            <a:r>
              <a:rPr lang="en-US" sz="1800" b="0" i="0" u="none" strike="noStrike" baseline="0" dirty="0"/>
              <a:t>much dearer to their hearts--the price of lysine.</a:t>
            </a:r>
          </a:p>
          <a:p>
            <a:pPr algn="l"/>
            <a:r>
              <a:rPr lang="en-US" sz="1800" b="0" i="0" u="none" strike="noStrike" baseline="0" dirty="0"/>
              <a:t>According to internal Ajinomoto documents, the</a:t>
            </a:r>
          </a:p>
          <a:p>
            <a:pPr algn="l"/>
            <a:r>
              <a:rPr lang="en-US" sz="1800" b="0" i="0" u="none" strike="noStrike" baseline="0" dirty="0"/>
              <a:t>"purpose of the meeting" was to "confirm present price</a:t>
            </a:r>
          </a:p>
          <a:p>
            <a:pPr algn="l"/>
            <a:r>
              <a:rPr lang="en-US" sz="1800" b="0" i="0" u="none" strike="noStrike" baseline="0" dirty="0"/>
              <a:t>level and reaction of the market, and 2, future price</a:t>
            </a:r>
          </a:p>
          <a:p>
            <a:pPr algn="l"/>
            <a:r>
              <a:rPr lang="en-US" sz="1800" b="0" i="0" u="none" strike="noStrike" baseline="0" dirty="0"/>
              <a:t>schedule."</a:t>
            </a:r>
            <a:endParaRPr lang="en-US" dirty="0"/>
          </a:p>
        </p:txBody>
      </p:sp>
      <p:cxnSp>
        <p:nvCxnSpPr>
          <p:cNvPr id="6" name="Straight Arrow Connector 5">
            <a:extLst>
              <a:ext uri="{FF2B5EF4-FFF2-40B4-BE49-F238E27FC236}">
                <a16:creationId xmlns:a16="http://schemas.microsoft.com/office/drawing/2014/main" id="{0ED040B4-0E96-4322-8132-E4371562CBA9}"/>
              </a:ext>
            </a:extLst>
          </p:cNvPr>
          <p:cNvCxnSpPr>
            <a:cxnSpLocks/>
          </p:cNvCxnSpPr>
          <p:nvPr/>
        </p:nvCxnSpPr>
        <p:spPr>
          <a:xfrm flipH="1">
            <a:off x="5666203" y="2290683"/>
            <a:ext cx="1181100" cy="12813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DFE11454-E2BC-42C6-ABD9-DF257E7852CC}"/>
              </a:ext>
            </a:extLst>
          </p:cNvPr>
          <p:cNvSpPr txBox="1"/>
          <p:nvPr/>
        </p:nvSpPr>
        <p:spPr>
          <a:xfrm>
            <a:off x="7131881" y="1628964"/>
            <a:ext cx="3305175" cy="1569660"/>
          </a:xfrm>
          <a:prstGeom prst="rect">
            <a:avLst/>
          </a:prstGeom>
          <a:noFill/>
          <a:ln w="38100">
            <a:solidFill>
              <a:srgbClr val="0070C0"/>
            </a:solidFill>
          </a:ln>
        </p:spPr>
        <p:txBody>
          <a:bodyPr wrap="square" rtlCol="0">
            <a:spAutoFit/>
          </a:bodyPr>
          <a:lstStyle/>
          <a:p>
            <a:pPr algn="ctr"/>
            <a:r>
              <a:rPr lang="en-US" sz="1600" b="1" dirty="0">
                <a:solidFill>
                  <a:srgbClr val="0070C0"/>
                </a:solidFill>
              </a:rPr>
              <a:t>A common cartel device is to meet to fix prices thru a trade association.  (See Topic 7)</a:t>
            </a:r>
          </a:p>
          <a:p>
            <a:pPr algn="ctr"/>
            <a:endParaRPr lang="en-US" sz="1600" b="1" dirty="0">
              <a:solidFill>
                <a:srgbClr val="0070C0"/>
              </a:solidFill>
            </a:endParaRPr>
          </a:p>
          <a:p>
            <a:pPr algn="ctr"/>
            <a:r>
              <a:rPr lang="en-US" sz="1600" b="1" dirty="0">
                <a:solidFill>
                  <a:srgbClr val="0070C0"/>
                </a:solidFill>
              </a:rPr>
              <a:t> Here they </a:t>
            </a:r>
            <a:r>
              <a:rPr lang="en-US" sz="1600" b="1" i="1" dirty="0">
                <a:solidFill>
                  <a:srgbClr val="0070C0"/>
                </a:solidFill>
              </a:rPr>
              <a:t>created </a:t>
            </a:r>
            <a:r>
              <a:rPr lang="en-US" sz="1600" b="1" dirty="0">
                <a:solidFill>
                  <a:srgbClr val="0070C0"/>
                </a:solidFill>
              </a:rPr>
              <a:t>a fake trade association</a:t>
            </a:r>
          </a:p>
        </p:txBody>
      </p:sp>
      <p:sp>
        <p:nvSpPr>
          <p:cNvPr id="2" name="TextBox 1">
            <a:extLst>
              <a:ext uri="{FF2B5EF4-FFF2-40B4-BE49-F238E27FC236}">
                <a16:creationId xmlns:a16="http://schemas.microsoft.com/office/drawing/2014/main" id="{30539DF8-4209-4932-8B64-5103B160F0C7}"/>
              </a:ext>
            </a:extLst>
          </p:cNvPr>
          <p:cNvSpPr txBox="1">
            <a:spLocks noChangeArrowheads="1"/>
          </p:cNvSpPr>
          <p:nvPr/>
        </p:nvSpPr>
        <p:spPr bwMode="auto">
          <a:xfrm>
            <a:off x="209794" y="221658"/>
            <a:ext cx="692208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US" altLang="en-US" sz="3200" dirty="0">
                <a:latin typeface="Times New Roman" panose="02020603050405020304" pitchFamily="18" charset="0"/>
                <a:cs typeface="Times New Roman" panose="02020603050405020304" pitchFamily="18" charset="0"/>
              </a:rPr>
              <a:t>Information Exchanges and Negotiations</a:t>
            </a:r>
          </a:p>
        </p:txBody>
      </p:sp>
    </p:spTree>
    <p:extLst>
      <p:ext uri="{BB962C8B-B14F-4D97-AF65-F5344CB8AC3E}">
        <p14:creationId xmlns:p14="http://schemas.microsoft.com/office/powerpoint/2010/main" val="540460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a:bodyPr>
          <a:lstStyle/>
          <a:p>
            <a:r>
              <a:rPr lang="en-US" sz="3200" dirty="0"/>
              <a:t>How Can a Firm Win in the Market?</a:t>
            </a:r>
          </a:p>
        </p:txBody>
      </p:sp>
      <p:sp>
        <p:nvSpPr>
          <p:cNvPr id="7171" name="Rectangle 4"/>
          <p:cNvSpPr>
            <a:spLocks noGrp="1" noChangeArrowheads="1"/>
          </p:cNvSpPr>
          <p:nvPr>
            <p:ph type="body" sz="half" idx="1"/>
          </p:nvPr>
        </p:nvSpPr>
        <p:spPr>
          <a:xfrm>
            <a:off x="771426" y="1690688"/>
            <a:ext cx="3810000" cy="3871912"/>
          </a:xfrm>
        </p:spPr>
        <p:txBody>
          <a:bodyPr/>
          <a:lstStyle/>
          <a:p>
            <a:r>
              <a:rPr lang="en-US" i="1" dirty="0">
                <a:solidFill>
                  <a:srgbClr val="C00000"/>
                </a:solidFill>
                <a:latin typeface="Times New Roman" pitchFamily="18" charset="0"/>
              </a:rPr>
              <a:t>Winning on the merits</a:t>
            </a:r>
          </a:p>
          <a:p>
            <a:pPr lvl="1"/>
            <a:r>
              <a:rPr lang="en-US" dirty="0">
                <a:latin typeface="Times New Roman" pitchFamily="18" charset="0"/>
              </a:rPr>
              <a:t>Lower costs</a:t>
            </a:r>
          </a:p>
          <a:p>
            <a:pPr lvl="1"/>
            <a:r>
              <a:rPr lang="en-US" dirty="0">
                <a:latin typeface="Times New Roman" pitchFamily="18" charset="0"/>
              </a:rPr>
              <a:t>Better products</a:t>
            </a:r>
          </a:p>
          <a:p>
            <a:pPr lvl="1"/>
            <a:r>
              <a:rPr lang="en-US" dirty="0">
                <a:latin typeface="Times New Roman" pitchFamily="18" charset="0"/>
              </a:rPr>
              <a:t>Higher quality</a:t>
            </a:r>
          </a:p>
          <a:p>
            <a:pPr lvl="1"/>
            <a:r>
              <a:rPr lang="en-US" dirty="0">
                <a:latin typeface="Times New Roman" pitchFamily="18" charset="0"/>
              </a:rPr>
              <a:t>Better service</a:t>
            </a:r>
          </a:p>
          <a:p>
            <a:pPr lvl="1"/>
            <a:r>
              <a:rPr lang="en-US" dirty="0">
                <a:latin typeface="Times New Roman" pitchFamily="18" charset="0"/>
              </a:rPr>
              <a:t>Faster Innovation</a:t>
            </a:r>
          </a:p>
        </p:txBody>
      </p:sp>
      <p:sp>
        <p:nvSpPr>
          <p:cNvPr id="7172" name="Rectangle 5"/>
          <p:cNvSpPr>
            <a:spLocks noGrp="1" noChangeArrowheads="1"/>
          </p:cNvSpPr>
          <p:nvPr>
            <p:ph type="body" sz="half" idx="2"/>
          </p:nvPr>
        </p:nvSpPr>
        <p:spPr>
          <a:xfrm>
            <a:off x="5802873" y="1683451"/>
            <a:ext cx="5891752" cy="3316826"/>
          </a:xfrm>
        </p:spPr>
        <p:txBody>
          <a:bodyPr>
            <a:normAutofit/>
          </a:bodyPr>
          <a:lstStyle/>
          <a:p>
            <a:r>
              <a:rPr lang="en-US" i="1" dirty="0">
                <a:solidFill>
                  <a:srgbClr val="C00000"/>
                </a:solidFill>
                <a:latin typeface="Times New Roman" pitchFamily="18" charset="0"/>
              </a:rPr>
              <a:t>Winning by anticompetitive conduct</a:t>
            </a:r>
          </a:p>
          <a:p>
            <a:pPr lvl="1"/>
            <a:r>
              <a:rPr lang="en-US" b="1" i="1" dirty="0">
                <a:solidFill>
                  <a:srgbClr val="0070C0"/>
                </a:solidFill>
                <a:highlight>
                  <a:srgbClr val="FFFF00"/>
                </a:highlight>
                <a:latin typeface="Times New Roman" pitchFamily="18" charset="0"/>
              </a:rPr>
              <a:t>Collude with rivals </a:t>
            </a:r>
          </a:p>
          <a:p>
            <a:pPr lvl="2"/>
            <a:r>
              <a:rPr lang="en-US" dirty="0">
                <a:latin typeface="Times New Roman" pitchFamily="18" charset="0"/>
              </a:rPr>
              <a:t>Price-fixing</a:t>
            </a:r>
          </a:p>
          <a:p>
            <a:pPr lvl="2"/>
            <a:r>
              <a:rPr lang="en-US" dirty="0">
                <a:latin typeface="Times New Roman" pitchFamily="18" charset="0"/>
              </a:rPr>
              <a:t>Mergers</a:t>
            </a:r>
          </a:p>
          <a:p>
            <a:pPr lvl="1"/>
            <a:r>
              <a:rPr lang="en-US" b="1" i="1" dirty="0">
                <a:solidFill>
                  <a:srgbClr val="0070C0"/>
                </a:solidFill>
                <a:highlight>
                  <a:srgbClr val="FFFF00"/>
                </a:highlight>
                <a:latin typeface="Times New Roman" pitchFamily="18" charset="0"/>
              </a:rPr>
              <a:t>Exclude rivals</a:t>
            </a:r>
          </a:p>
          <a:p>
            <a:pPr lvl="2"/>
            <a:r>
              <a:rPr lang="en-US" dirty="0">
                <a:latin typeface="Times New Roman" pitchFamily="18" charset="0"/>
              </a:rPr>
              <a:t>Unreasonable exclusion </a:t>
            </a:r>
          </a:p>
          <a:p>
            <a:pPr lvl="2"/>
            <a:r>
              <a:rPr lang="en-US" dirty="0">
                <a:latin typeface="Times New Roman" pitchFamily="18" charset="0"/>
              </a:rPr>
              <a:t>Various conduct, including mergers</a:t>
            </a:r>
          </a:p>
        </p:txBody>
      </p:sp>
      <p:sp>
        <p:nvSpPr>
          <p:cNvPr id="7173" name="Slide Number Placeholder 4"/>
          <p:cNvSpPr>
            <a:spLocks noGrp="1"/>
          </p:cNvSpPr>
          <p:nvPr>
            <p:ph type="sldNum" sz="quarter" idx="12"/>
          </p:nvPr>
        </p:nvSpPr>
        <p:spPr>
          <a:xfrm>
            <a:off x="7516114" y="6252865"/>
            <a:ext cx="2389887" cy="457200"/>
          </a:xfrm>
          <a:noFill/>
        </p:spPr>
        <p:txBody>
          <a:bodyPr/>
          <a:lstStyle/>
          <a:p>
            <a:pPr algn="l"/>
            <a:fld id="{0B7460D9-DEC1-4B6A-974C-7E0B23A1D941}" type="slidenum">
              <a:rPr lang="en-US" smtClean="0">
                <a:cs typeface="Times New Roman" pitchFamily="18" charset="0"/>
              </a:rPr>
              <a:pPr algn="l"/>
              <a:t>2</a:t>
            </a:fld>
            <a:endParaRPr lang="en-US" dirty="0">
              <a:cs typeface="Times New Roman" pitchFamily="18" charset="0"/>
            </a:endParaRPr>
          </a:p>
        </p:txBody>
      </p:sp>
      <p:sp>
        <p:nvSpPr>
          <p:cNvPr id="6" name="TextBox 5">
            <a:extLst>
              <a:ext uri="{FF2B5EF4-FFF2-40B4-BE49-F238E27FC236}">
                <a16:creationId xmlns:a16="http://schemas.microsoft.com/office/drawing/2014/main" id="{0CB9A2CA-4F92-4CBB-82B7-E3E980550994}"/>
              </a:ext>
            </a:extLst>
          </p:cNvPr>
          <p:cNvSpPr txBox="1"/>
          <p:nvPr/>
        </p:nvSpPr>
        <p:spPr>
          <a:xfrm>
            <a:off x="2388601" y="4441631"/>
            <a:ext cx="5891752" cy="2369880"/>
          </a:xfrm>
          <a:prstGeom prst="rect">
            <a:avLst/>
          </a:prstGeom>
          <a:noFill/>
          <a:ln w="38100">
            <a:solidFill>
              <a:srgbClr val="0070C0"/>
            </a:solidFill>
          </a:ln>
        </p:spPr>
        <p:txBody>
          <a:bodyPr wrap="square" rtlCol="0">
            <a:spAutoFit/>
          </a:bodyPr>
          <a:lstStyle/>
          <a:p>
            <a:pPr algn="ctr"/>
            <a:r>
              <a:rPr lang="en-US" sz="2400" b="1" i="1" dirty="0">
                <a:solidFill>
                  <a:srgbClr val="C00000"/>
                </a:solidFill>
              </a:rPr>
              <a:t>Complication: </a:t>
            </a:r>
            <a:br>
              <a:rPr lang="en-US" sz="2400" b="1" i="1" dirty="0">
                <a:solidFill>
                  <a:srgbClr val="C00000"/>
                </a:solidFill>
              </a:rPr>
            </a:br>
            <a:r>
              <a:rPr lang="en-US" sz="2400" b="1" i="1" dirty="0">
                <a:solidFill>
                  <a:srgbClr val="0070C0"/>
                </a:solidFill>
              </a:rPr>
              <a:t>“Winning on the merits” can lead to market power and higher prices.  If so, </a:t>
            </a:r>
            <a:br>
              <a:rPr lang="en-US" sz="2400" b="1" i="1" dirty="0">
                <a:solidFill>
                  <a:srgbClr val="0070C0"/>
                </a:solidFill>
              </a:rPr>
            </a:br>
            <a:r>
              <a:rPr lang="en-US" sz="2400" b="1" i="1" dirty="0">
                <a:solidFill>
                  <a:srgbClr val="0070C0"/>
                </a:solidFill>
              </a:rPr>
              <a:t>consumers may be harmed on balance?  </a:t>
            </a:r>
          </a:p>
          <a:p>
            <a:pPr algn="ctr"/>
            <a:r>
              <a:rPr lang="en-US" sz="2800" b="1" i="1" dirty="0">
                <a:solidFill>
                  <a:srgbClr val="C00000"/>
                </a:solidFill>
              </a:rPr>
              <a:t>How should antitrust respond?</a:t>
            </a:r>
          </a:p>
          <a:p>
            <a:pPr algn="ctr"/>
            <a:endParaRPr lang="en-US" sz="2400" b="1" i="1" dirty="0">
              <a:solidFill>
                <a:srgbClr val="0070C0"/>
              </a:solidFill>
            </a:endParaRPr>
          </a:p>
        </p:txBody>
      </p:sp>
      <p:cxnSp>
        <p:nvCxnSpPr>
          <p:cNvPr id="7" name="Straight Arrow Connector 6">
            <a:extLst>
              <a:ext uri="{FF2B5EF4-FFF2-40B4-BE49-F238E27FC236}">
                <a16:creationId xmlns:a16="http://schemas.microsoft.com/office/drawing/2014/main" id="{A1F2636F-B982-400D-9432-6F65B1E0E392}"/>
              </a:ext>
            </a:extLst>
          </p:cNvPr>
          <p:cNvCxnSpPr>
            <a:cxnSpLocks/>
          </p:cNvCxnSpPr>
          <p:nvPr/>
        </p:nvCxnSpPr>
        <p:spPr>
          <a:xfrm flipH="1" flipV="1">
            <a:off x="4305200" y="3086100"/>
            <a:ext cx="552451" cy="123825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907231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3DAF9D4-CFB3-4B79-928F-F90EE64B10B9}"/>
              </a:ext>
            </a:extLst>
          </p:cNvPr>
          <p:cNvSpPr>
            <a:spLocks noGrp="1"/>
          </p:cNvSpPr>
          <p:nvPr>
            <p:ph idx="4294967295"/>
          </p:nvPr>
        </p:nvSpPr>
        <p:spPr>
          <a:xfrm>
            <a:off x="0" y="1844675"/>
            <a:ext cx="10515600" cy="4351338"/>
          </a:xfrm>
        </p:spPr>
        <p:txBody>
          <a:bodyPr/>
          <a:lstStyle/>
          <a:p>
            <a:pPr marL="0" indent="0">
              <a:buNone/>
            </a:pPr>
            <a:r>
              <a:rPr lang="en-US" dirty="0"/>
              <a:t> </a:t>
            </a:r>
          </a:p>
        </p:txBody>
      </p:sp>
      <p:sp>
        <p:nvSpPr>
          <p:cNvPr id="5" name="TextBox 4">
            <a:extLst>
              <a:ext uri="{FF2B5EF4-FFF2-40B4-BE49-F238E27FC236}">
                <a16:creationId xmlns:a16="http://schemas.microsoft.com/office/drawing/2014/main" id="{E092DF52-8BD2-4D70-9E14-E3732DFD38F1}"/>
              </a:ext>
            </a:extLst>
          </p:cNvPr>
          <p:cNvSpPr txBox="1"/>
          <p:nvPr/>
        </p:nvSpPr>
        <p:spPr>
          <a:xfrm>
            <a:off x="161925" y="1259899"/>
            <a:ext cx="6096000" cy="5078313"/>
          </a:xfrm>
          <a:prstGeom prst="rect">
            <a:avLst/>
          </a:prstGeom>
          <a:noFill/>
        </p:spPr>
        <p:txBody>
          <a:bodyPr wrap="square">
            <a:spAutoFit/>
          </a:bodyPr>
          <a:lstStyle/>
          <a:p>
            <a:pPr algn="l"/>
            <a:r>
              <a:rPr lang="en-US" sz="1800" b="0" i="0" u="none" strike="noStrike" baseline="0" dirty="0">
                <a:solidFill>
                  <a:srgbClr val="C00000"/>
                </a:solidFill>
              </a:rPr>
              <a:t>Despite the cartel's efforts to raise prices, the</a:t>
            </a:r>
          </a:p>
          <a:p>
            <a:pPr algn="l"/>
            <a:r>
              <a:rPr lang="en-US" sz="1800" b="0" i="0" u="none" strike="noStrike" baseline="0" dirty="0">
                <a:solidFill>
                  <a:srgbClr val="C00000"/>
                </a:solidFill>
              </a:rPr>
              <a:t>price of lysine dropped in 1993. </a:t>
            </a:r>
            <a:r>
              <a:rPr lang="en-US" sz="1800" b="0" i="0" u="none" strike="noStrike" baseline="0" dirty="0"/>
              <a:t>According to executives</a:t>
            </a:r>
          </a:p>
          <a:p>
            <a:pPr algn="l"/>
            <a:r>
              <a:rPr lang="en-US" sz="1800" b="0" i="0" u="none" strike="noStrike" baseline="0" dirty="0"/>
              <a:t>of the companies who testified at trial, without a sales</a:t>
            </a:r>
          </a:p>
          <a:p>
            <a:pPr algn="l"/>
            <a:r>
              <a:rPr lang="en-US" sz="1800" b="0" i="0" u="none" strike="noStrike" baseline="0" dirty="0"/>
              <a:t>volume agreement, </a:t>
            </a:r>
            <a:r>
              <a:rPr lang="en-US" sz="1800" b="0" i="0" u="none" strike="noStrike" baseline="0" dirty="0">
                <a:solidFill>
                  <a:srgbClr val="C00000"/>
                </a:solidFill>
              </a:rPr>
              <a:t>each company had an incentive to</a:t>
            </a:r>
          </a:p>
          <a:p>
            <a:pPr algn="l"/>
            <a:r>
              <a:rPr lang="en-US" sz="1800" b="0" i="0" u="none" strike="noStrike" baseline="0" dirty="0">
                <a:solidFill>
                  <a:srgbClr val="C00000"/>
                </a:solidFill>
              </a:rPr>
              <a:t>underbid the agreed price, and consequently each</a:t>
            </a:r>
          </a:p>
          <a:p>
            <a:pPr algn="l"/>
            <a:r>
              <a:rPr lang="en-US" sz="1800" b="0" i="0" u="none" strike="noStrike" baseline="0" dirty="0">
                <a:solidFill>
                  <a:srgbClr val="C00000"/>
                </a:solidFill>
              </a:rPr>
              <a:t>company had to match the lower bids or lose sales to its</a:t>
            </a:r>
          </a:p>
          <a:p>
            <a:pPr algn="l"/>
            <a:r>
              <a:rPr lang="en-US" sz="1800" b="0" i="0" u="none" strike="noStrike" baseline="0" dirty="0">
                <a:solidFill>
                  <a:srgbClr val="C00000"/>
                </a:solidFill>
              </a:rPr>
              <a:t>underbidding competitors. </a:t>
            </a:r>
            <a:r>
              <a:rPr lang="en-US" sz="1800" b="0" i="0" u="none" strike="noStrike" baseline="0" dirty="0"/>
              <a:t>This resulted in the price of</a:t>
            </a:r>
          </a:p>
          <a:p>
            <a:pPr algn="l"/>
            <a:r>
              <a:rPr lang="en-US" sz="1800" b="0" i="0" u="none" strike="noStrike" baseline="0" dirty="0"/>
              <a:t>lysine falling in the spring of 1993. The group, calling</a:t>
            </a:r>
          </a:p>
          <a:p>
            <a:pPr algn="l"/>
            <a:r>
              <a:rPr lang="en-US" sz="1800" b="0" i="0" u="none" strike="noStrike" baseline="0" dirty="0"/>
              <a:t>itself "G-5 " or "the club," met in Vancouver, Canada, in</a:t>
            </a:r>
          </a:p>
          <a:p>
            <a:pPr algn="l"/>
            <a:r>
              <a:rPr lang="en-US" sz="1800" b="0" i="0" u="none" strike="noStrike" baseline="0" dirty="0"/>
              <a:t>June 1993 to deal with the disintegrating price</a:t>
            </a:r>
          </a:p>
          <a:p>
            <a:pPr algn="l"/>
            <a:r>
              <a:rPr lang="en-US" sz="1800" b="0" i="0" u="none" strike="noStrike" baseline="0" dirty="0"/>
              <a:t>agreement. Wilson and Whitacre again represented</a:t>
            </a:r>
          </a:p>
          <a:p>
            <a:pPr algn="l"/>
            <a:r>
              <a:rPr lang="en-US" sz="1800" b="0" i="0" u="none" strike="noStrike" baseline="0" dirty="0"/>
              <a:t>ADM. At this meeting, the Asian companies presented a</a:t>
            </a:r>
          </a:p>
          <a:p>
            <a:pPr algn="l"/>
            <a:r>
              <a:rPr lang="en-US" sz="1800" b="0" i="0" u="none" strike="noStrike" baseline="0" dirty="0"/>
              <a:t>sales volume allocation that limited each company to a</a:t>
            </a:r>
          </a:p>
          <a:p>
            <a:pPr algn="l"/>
            <a:r>
              <a:rPr lang="en-US" sz="1800" b="0" i="0" u="none" strike="noStrike" baseline="0" dirty="0"/>
              <a:t>certain tonnage of lysine per year. </a:t>
            </a:r>
            <a:r>
              <a:rPr lang="en-US" sz="1800" b="0" i="0" u="none" strike="noStrike" baseline="0" dirty="0">
                <a:solidFill>
                  <a:srgbClr val="C00000"/>
                </a:solidFill>
              </a:rPr>
              <a:t>ADM, through</a:t>
            </a:r>
          </a:p>
          <a:p>
            <a:pPr algn="l"/>
            <a:r>
              <a:rPr lang="en-US" sz="1800" b="0" i="0" u="none" strike="noStrike" baseline="0" dirty="0">
                <a:solidFill>
                  <a:srgbClr val="C00000"/>
                </a:solidFill>
              </a:rPr>
              <a:t>Wilson, rejected the suggested tonnage assignment</a:t>
            </a:r>
          </a:p>
          <a:p>
            <a:pPr algn="l"/>
            <a:r>
              <a:rPr lang="en-US" sz="1800" b="0" i="0" u="none" strike="noStrike" baseline="0" dirty="0">
                <a:solidFill>
                  <a:srgbClr val="C00000"/>
                </a:solidFill>
              </a:rPr>
              <a:t>because it granted ADM less than one-third of the</a:t>
            </a:r>
          </a:p>
          <a:p>
            <a:pPr algn="l"/>
            <a:r>
              <a:rPr lang="en-US" sz="1800" b="0" i="0" u="none" strike="noStrike" baseline="0" dirty="0">
                <a:solidFill>
                  <a:srgbClr val="C00000"/>
                </a:solidFill>
              </a:rPr>
              <a:t>market. Ajinomoto still considered ADM's demands too</a:t>
            </a:r>
          </a:p>
          <a:p>
            <a:pPr algn="l"/>
            <a:r>
              <a:rPr lang="en-US" sz="1800" b="0" i="0" u="none" strike="noStrike" baseline="0" dirty="0">
                <a:solidFill>
                  <a:srgbClr val="C00000"/>
                </a:solidFill>
              </a:rPr>
              <a:t>high.</a:t>
            </a:r>
            <a:endParaRPr lang="en-US" dirty="0">
              <a:solidFill>
                <a:srgbClr val="C00000"/>
              </a:solidFill>
            </a:endParaRPr>
          </a:p>
        </p:txBody>
      </p:sp>
      <p:cxnSp>
        <p:nvCxnSpPr>
          <p:cNvPr id="6" name="Straight Arrow Connector 5">
            <a:extLst>
              <a:ext uri="{FF2B5EF4-FFF2-40B4-BE49-F238E27FC236}">
                <a16:creationId xmlns:a16="http://schemas.microsoft.com/office/drawing/2014/main" id="{83881571-DDB3-419E-BCC8-227C85091A74}"/>
              </a:ext>
            </a:extLst>
          </p:cNvPr>
          <p:cNvCxnSpPr>
            <a:cxnSpLocks/>
          </p:cNvCxnSpPr>
          <p:nvPr/>
        </p:nvCxnSpPr>
        <p:spPr>
          <a:xfrm flipH="1">
            <a:off x="5736431" y="2448233"/>
            <a:ext cx="1181100" cy="12813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8292F114-F968-40A1-A68F-C388198CED6C}"/>
              </a:ext>
            </a:extLst>
          </p:cNvPr>
          <p:cNvSpPr txBox="1"/>
          <p:nvPr/>
        </p:nvSpPr>
        <p:spPr>
          <a:xfrm>
            <a:off x="7367587" y="1751588"/>
            <a:ext cx="3305175" cy="830997"/>
          </a:xfrm>
          <a:prstGeom prst="rect">
            <a:avLst/>
          </a:prstGeom>
          <a:noFill/>
          <a:ln w="38100">
            <a:solidFill>
              <a:srgbClr val="0070C0"/>
            </a:solidFill>
          </a:ln>
        </p:spPr>
        <p:txBody>
          <a:bodyPr wrap="square" rtlCol="0">
            <a:spAutoFit/>
          </a:bodyPr>
          <a:lstStyle/>
          <a:p>
            <a:pPr algn="ctr"/>
            <a:r>
              <a:rPr lang="en-US" sz="1600" b="1" dirty="0">
                <a:solidFill>
                  <a:srgbClr val="0070C0"/>
                </a:solidFill>
              </a:rPr>
              <a:t>Incentives to “cheat” destabilize cartels.  Every cartel has to figure a way to deter cheating</a:t>
            </a:r>
          </a:p>
        </p:txBody>
      </p:sp>
      <p:cxnSp>
        <p:nvCxnSpPr>
          <p:cNvPr id="8" name="Straight Arrow Connector 7">
            <a:extLst>
              <a:ext uri="{FF2B5EF4-FFF2-40B4-BE49-F238E27FC236}">
                <a16:creationId xmlns:a16="http://schemas.microsoft.com/office/drawing/2014/main" id="{3CB3FC6F-C6F8-463E-811D-2A7F0F44CC2D}"/>
              </a:ext>
            </a:extLst>
          </p:cNvPr>
          <p:cNvCxnSpPr>
            <a:cxnSpLocks/>
          </p:cNvCxnSpPr>
          <p:nvPr/>
        </p:nvCxnSpPr>
        <p:spPr>
          <a:xfrm flipH="1">
            <a:off x="5829300" y="4953596"/>
            <a:ext cx="1181100" cy="12813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FFD82561-6B0E-4A5F-AFC3-3961DF7086AA}"/>
              </a:ext>
            </a:extLst>
          </p:cNvPr>
          <p:cNvSpPr txBox="1"/>
          <p:nvPr/>
        </p:nvSpPr>
        <p:spPr>
          <a:xfrm>
            <a:off x="7291387" y="4602163"/>
            <a:ext cx="3705225" cy="1077218"/>
          </a:xfrm>
          <a:prstGeom prst="rect">
            <a:avLst/>
          </a:prstGeom>
          <a:solidFill>
            <a:srgbClr val="FFFF00"/>
          </a:solidFill>
          <a:ln w="38100">
            <a:solidFill>
              <a:srgbClr val="0070C0"/>
            </a:solidFill>
          </a:ln>
        </p:spPr>
        <p:txBody>
          <a:bodyPr wrap="square" rtlCol="0">
            <a:spAutoFit/>
          </a:bodyPr>
          <a:lstStyle/>
          <a:p>
            <a:pPr algn="ctr"/>
            <a:r>
              <a:rPr lang="en-US" sz="1600" b="1" dirty="0">
                <a:solidFill>
                  <a:srgbClr val="0070C0"/>
                </a:solidFill>
              </a:rPr>
              <a:t>Still unable to reach consensus on sales allocations  - this was a real barrier to cartel success in maintaining high prices .</a:t>
            </a:r>
          </a:p>
        </p:txBody>
      </p:sp>
      <p:sp>
        <p:nvSpPr>
          <p:cNvPr id="2" name="TextBox 1">
            <a:extLst>
              <a:ext uri="{FF2B5EF4-FFF2-40B4-BE49-F238E27FC236}">
                <a16:creationId xmlns:a16="http://schemas.microsoft.com/office/drawing/2014/main" id="{6DF10E57-F1B8-4A90-B2B4-0F640084AD28}"/>
              </a:ext>
            </a:extLst>
          </p:cNvPr>
          <p:cNvSpPr txBox="1">
            <a:spLocks noChangeArrowheads="1"/>
          </p:cNvSpPr>
          <p:nvPr/>
        </p:nvSpPr>
        <p:spPr bwMode="auto">
          <a:xfrm>
            <a:off x="229279" y="363672"/>
            <a:ext cx="722601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US" altLang="en-US" sz="3200" dirty="0">
                <a:latin typeface="Times New Roman" panose="02020603050405020304" pitchFamily="18" charset="0"/>
                <a:cs typeface="Times New Roman" panose="02020603050405020304" pitchFamily="18" charset="0"/>
              </a:rPr>
              <a:t>Price War – Absent an Agreement on Sales</a:t>
            </a:r>
          </a:p>
        </p:txBody>
      </p:sp>
    </p:spTree>
    <p:extLst>
      <p:ext uri="{BB962C8B-B14F-4D97-AF65-F5344CB8AC3E}">
        <p14:creationId xmlns:p14="http://schemas.microsoft.com/office/powerpoint/2010/main" val="30500884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9CE939C-AD07-4BEB-B54A-97202D5AA673}"/>
              </a:ext>
            </a:extLst>
          </p:cNvPr>
          <p:cNvSpPr txBox="1"/>
          <p:nvPr/>
        </p:nvSpPr>
        <p:spPr>
          <a:xfrm>
            <a:off x="452438" y="1133475"/>
            <a:ext cx="6096000" cy="4247317"/>
          </a:xfrm>
          <a:prstGeom prst="rect">
            <a:avLst/>
          </a:prstGeom>
          <a:noFill/>
        </p:spPr>
        <p:txBody>
          <a:bodyPr wrap="square">
            <a:spAutoFit/>
          </a:bodyPr>
          <a:lstStyle/>
          <a:p>
            <a:pPr algn="l"/>
            <a:r>
              <a:rPr lang="en-US" sz="1800" b="0" i="0" u="none" strike="noStrike" baseline="0" dirty="0"/>
              <a:t>In October 1993, Andreas and Whitacre met with</a:t>
            </a:r>
          </a:p>
          <a:p>
            <a:pPr algn="l"/>
            <a:r>
              <a:rPr lang="en-US" sz="1800" b="0" i="0" u="none" strike="noStrike" baseline="0" dirty="0"/>
              <a:t>Yamada and Ikeda in Irvine, California. </a:t>
            </a:r>
            <a:r>
              <a:rPr lang="en-US" sz="1800" b="0" i="0" u="none" strike="noStrike" baseline="0" dirty="0">
                <a:solidFill>
                  <a:srgbClr val="0070C0"/>
                </a:solidFill>
              </a:rPr>
              <a:t>With Whitacre's</a:t>
            </a:r>
          </a:p>
          <a:p>
            <a:pPr algn="l"/>
            <a:r>
              <a:rPr lang="en-US" sz="1800" b="0" i="0" u="none" strike="noStrike" baseline="0" dirty="0">
                <a:solidFill>
                  <a:srgbClr val="0070C0"/>
                </a:solidFill>
              </a:rPr>
              <a:t>assistance, the meeting was secretly videotaped </a:t>
            </a:r>
            <a:r>
              <a:rPr lang="en-US" sz="1800" b="0" i="0" u="none" strike="noStrike" baseline="0" dirty="0"/>
              <a:t>and</a:t>
            </a:r>
          </a:p>
          <a:p>
            <a:pPr algn="l"/>
            <a:r>
              <a:rPr lang="en-US" sz="1800" b="0" i="0" u="none" strike="noStrike" baseline="0" dirty="0"/>
              <a:t>audiotaped. </a:t>
            </a:r>
            <a:r>
              <a:rPr lang="en-US" sz="1800" b="0" i="0" u="none" strike="noStrike" baseline="0" dirty="0">
                <a:solidFill>
                  <a:srgbClr val="C00000"/>
                </a:solidFill>
              </a:rPr>
              <a:t>Andreas threatened Yamada that ADM</a:t>
            </a:r>
          </a:p>
          <a:p>
            <a:pPr algn="l"/>
            <a:r>
              <a:rPr lang="en-US" sz="1800" b="0" i="0" u="none" strike="noStrike" baseline="0" dirty="0">
                <a:solidFill>
                  <a:srgbClr val="C00000"/>
                </a:solidFill>
              </a:rPr>
              <a:t>would flood the market unless a sales volume allocation</a:t>
            </a:r>
          </a:p>
          <a:p>
            <a:pPr algn="l"/>
            <a:r>
              <a:rPr lang="en-US" sz="1800" b="0" i="0" u="none" strike="noStrike" baseline="0" dirty="0">
                <a:solidFill>
                  <a:srgbClr val="C00000"/>
                </a:solidFill>
              </a:rPr>
              <a:t>agreement was reached that would allow ADM to sell</a:t>
            </a:r>
          </a:p>
          <a:p>
            <a:pPr algn="l"/>
            <a:r>
              <a:rPr lang="en-US" sz="1800" b="0" i="0" u="none" strike="noStrike" baseline="0" dirty="0">
                <a:solidFill>
                  <a:srgbClr val="C00000"/>
                </a:solidFill>
              </a:rPr>
              <a:t>more than it had the previous year. </a:t>
            </a:r>
            <a:r>
              <a:rPr lang="en-US" sz="1800" b="0" i="0" u="none" strike="noStrike" baseline="0" dirty="0"/>
              <a:t>The four discussed</a:t>
            </a:r>
          </a:p>
          <a:p>
            <a:pPr algn="l"/>
            <a:r>
              <a:rPr lang="en-US" sz="1800" b="0" i="0" u="none" strike="noStrike" baseline="0" dirty="0"/>
              <a:t>the dangers of competing in a free market and</a:t>
            </a:r>
          </a:p>
          <a:p>
            <a:pPr algn="l"/>
            <a:r>
              <a:rPr lang="en-US" sz="1800" b="0" i="0" u="none" strike="noStrike" baseline="0" dirty="0">
                <a:solidFill>
                  <a:srgbClr val="C00000"/>
                </a:solidFill>
              </a:rPr>
              <a:t>hammered out a deal on volume allocations, with</a:t>
            </a:r>
          </a:p>
          <a:p>
            <a:pPr algn="l"/>
            <a:r>
              <a:rPr lang="en-US" sz="1800" b="0" i="0" u="none" strike="noStrike" baseline="0" dirty="0">
                <a:solidFill>
                  <a:srgbClr val="C00000"/>
                </a:solidFill>
              </a:rPr>
              <a:t>Andreas accepting less than a one-third share of the</a:t>
            </a:r>
          </a:p>
          <a:p>
            <a:pPr algn="l"/>
            <a:r>
              <a:rPr lang="en-US" sz="1800" b="0" i="0" u="none" strike="noStrike" baseline="0" dirty="0">
                <a:solidFill>
                  <a:srgbClr val="C00000"/>
                </a:solidFill>
              </a:rPr>
              <a:t>market in exchange for a large portion of the market's</a:t>
            </a:r>
          </a:p>
          <a:p>
            <a:pPr algn="l"/>
            <a:r>
              <a:rPr lang="en-US" sz="1800" b="0" i="0" u="none" strike="noStrike" baseline="0" dirty="0">
                <a:solidFill>
                  <a:srgbClr val="C00000"/>
                </a:solidFill>
              </a:rPr>
              <a:t>growth. </a:t>
            </a:r>
            <a:r>
              <a:rPr lang="en-US" sz="1800" b="0" i="0" u="none" strike="noStrike" baseline="0" dirty="0"/>
              <a:t>Specific prices were not discussed, but Andreas</a:t>
            </a:r>
          </a:p>
          <a:p>
            <a:pPr algn="l"/>
            <a:r>
              <a:rPr lang="en-US" sz="1800" b="0" i="0" u="none" strike="noStrike" baseline="0" dirty="0"/>
              <a:t>acknowledged the price deal that had already been</a:t>
            </a:r>
          </a:p>
          <a:p>
            <a:pPr algn="l"/>
            <a:r>
              <a:rPr lang="en-US" sz="1800" b="0" i="0" u="none" strike="noStrike" baseline="0" dirty="0"/>
              <a:t>negotiated. Yamada agreed to present ADM's proposal</a:t>
            </a:r>
          </a:p>
          <a:p>
            <a:pPr algn="l"/>
            <a:r>
              <a:rPr lang="en-US" sz="1800" b="0" i="0" u="none" strike="noStrike" baseline="0" dirty="0"/>
              <a:t>to the other three Asian producers.</a:t>
            </a:r>
            <a:endParaRPr lang="en-US" dirty="0"/>
          </a:p>
        </p:txBody>
      </p:sp>
      <p:cxnSp>
        <p:nvCxnSpPr>
          <p:cNvPr id="6" name="Straight Arrow Connector 5">
            <a:extLst>
              <a:ext uri="{FF2B5EF4-FFF2-40B4-BE49-F238E27FC236}">
                <a16:creationId xmlns:a16="http://schemas.microsoft.com/office/drawing/2014/main" id="{AA35E390-C8FF-4298-8AFA-26427F5A2CB4}"/>
              </a:ext>
            </a:extLst>
          </p:cNvPr>
          <p:cNvCxnSpPr>
            <a:cxnSpLocks/>
          </p:cNvCxnSpPr>
          <p:nvPr/>
        </p:nvCxnSpPr>
        <p:spPr>
          <a:xfrm flipH="1">
            <a:off x="5784057" y="2339071"/>
            <a:ext cx="1181100" cy="12813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15338946-47AE-4332-96B8-F849125D5A37}"/>
              </a:ext>
            </a:extLst>
          </p:cNvPr>
          <p:cNvSpPr txBox="1"/>
          <p:nvPr/>
        </p:nvSpPr>
        <p:spPr>
          <a:xfrm>
            <a:off x="7277100" y="1923572"/>
            <a:ext cx="3305175" cy="830997"/>
          </a:xfrm>
          <a:prstGeom prst="rect">
            <a:avLst/>
          </a:prstGeom>
          <a:noFill/>
          <a:ln w="38100">
            <a:solidFill>
              <a:srgbClr val="0070C0"/>
            </a:solidFill>
          </a:ln>
        </p:spPr>
        <p:txBody>
          <a:bodyPr wrap="square" rtlCol="0">
            <a:spAutoFit/>
          </a:bodyPr>
          <a:lstStyle/>
          <a:p>
            <a:pPr algn="ctr"/>
            <a:r>
              <a:rPr lang="en-US" sz="1600" b="1" dirty="0">
                <a:solidFill>
                  <a:srgbClr val="0070C0"/>
                </a:solidFill>
              </a:rPr>
              <a:t>ADM Negotiation Tactic: Grant ADM a high allocation or we will set off a price war</a:t>
            </a:r>
          </a:p>
        </p:txBody>
      </p:sp>
      <p:cxnSp>
        <p:nvCxnSpPr>
          <p:cNvPr id="8" name="Straight Arrow Connector 7">
            <a:extLst>
              <a:ext uri="{FF2B5EF4-FFF2-40B4-BE49-F238E27FC236}">
                <a16:creationId xmlns:a16="http://schemas.microsoft.com/office/drawing/2014/main" id="{7BDBB59E-21C3-4A2B-BB8C-7B531D181872}"/>
              </a:ext>
            </a:extLst>
          </p:cNvPr>
          <p:cNvCxnSpPr>
            <a:cxnSpLocks/>
          </p:cNvCxnSpPr>
          <p:nvPr/>
        </p:nvCxnSpPr>
        <p:spPr>
          <a:xfrm flipH="1">
            <a:off x="5788819" y="3672800"/>
            <a:ext cx="1181100" cy="12813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45211376-8A3A-4CE6-AD76-61D6556B302B}"/>
              </a:ext>
            </a:extLst>
          </p:cNvPr>
          <p:cNvSpPr txBox="1"/>
          <p:nvPr/>
        </p:nvSpPr>
        <p:spPr>
          <a:xfrm>
            <a:off x="7277100" y="3380412"/>
            <a:ext cx="3305175" cy="584775"/>
          </a:xfrm>
          <a:prstGeom prst="rect">
            <a:avLst/>
          </a:prstGeom>
          <a:noFill/>
          <a:ln w="38100">
            <a:solidFill>
              <a:srgbClr val="0070C0"/>
            </a:solidFill>
          </a:ln>
        </p:spPr>
        <p:txBody>
          <a:bodyPr wrap="square" rtlCol="0">
            <a:spAutoFit/>
          </a:bodyPr>
          <a:lstStyle/>
          <a:p>
            <a:pPr algn="ctr"/>
            <a:r>
              <a:rPr lang="en-US" sz="1600" b="1" dirty="0">
                <a:solidFill>
                  <a:srgbClr val="0070C0"/>
                </a:solidFill>
              </a:rPr>
              <a:t>They finally reach agreement on the sales allocation!</a:t>
            </a:r>
          </a:p>
        </p:txBody>
      </p:sp>
      <p:cxnSp>
        <p:nvCxnSpPr>
          <p:cNvPr id="10" name="Straight Arrow Connector 9">
            <a:extLst>
              <a:ext uri="{FF2B5EF4-FFF2-40B4-BE49-F238E27FC236}">
                <a16:creationId xmlns:a16="http://schemas.microsoft.com/office/drawing/2014/main" id="{E666F578-99CE-4BF7-8FB4-B48E14C15F57}"/>
              </a:ext>
            </a:extLst>
          </p:cNvPr>
          <p:cNvCxnSpPr>
            <a:cxnSpLocks/>
          </p:cNvCxnSpPr>
          <p:nvPr/>
        </p:nvCxnSpPr>
        <p:spPr>
          <a:xfrm flipH="1">
            <a:off x="5755482" y="896644"/>
            <a:ext cx="1209675" cy="47366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1C0BBF91-63D8-4A9C-A884-60D87B626906}"/>
              </a:ext>
            </a:extLst>
          </p:cNvPr>
          <p:cNvSpPr txBox="1"/>
          <p:nvPr/>
        </p:nvSpPr>
        <p:spPr>
          <a:xfrm>
            <a:off x="7277100" y="471488"/>
            <a:ext cx="3305175" cy="338554"/>
          </a:xfrm>
          <a:prstGeom prst="rect">
            <a:avLst/>
          </a:prstGeom>
          <a:noFill/>
          <a:ln w="38100">
            <a:solidFill>
              <a:srgbClr val="0070C0"/>
            </a:solidFill>
          </a:ln>
        </p:spPr>
        <p:txBody>
          <a:bodyPr wrap="square" rtlCol="0">
            <a:spAutoFit/>
          </a:bodyPr>
          <a:lstStyle/>
          <a:p>
            <a:pPr algn="ctr"/>
            <a:r>
              <a:rPr lang="en-US" sz="1600" b="1" dirty="0">
                <a:solidFill>
                  <a:srgbClr val="0070C0"/>
                </a:solidFill>
              </a:rPr>
              <a:t>Whitacre was cooperating with FBI</a:t>
            </a:r>
          </a:p>
        </p:txBody>
      </p:sp>
      <p:sp>
        <p:nvSpPr>
          <p:cNvPr id="2" name="TextBox 1">
            <a:extLst>
              <a:ext uri="{FF2B5EF4-FFF2-40B4-BE49-F238E27FC236}">
                <a16:creationId xmlns:a16="http://schemas.microsoft.com/office/drawing/2014/main" id="{DA572AD9-D4F3-45FB-9B79-AA15D971716E}"/>
              </a:ext>
            </a:extLst>
          </p:cNvPr>
          <p:cNvSpPr txBox="1">
            <a:spLocks noChangeArrowheads="1"/>
          </p:cNvSpPr>
          <p:nvPr/>
        </p:nvSpPr>
        <p:spPr bwMode="auto">
          <a:xfrm>
            <a:off x="775994" y="0"/>
            <a:ext cx="460856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US" altLang="en-US" sz="3200" dirty="0">
                <a:latin typeface="Times New Roman" panose="02020603050405020304" pitchFamily="18" charset="0"/>
                <a:cs typeface="Times New Roman" panose="02020603050405020304" pitchFamily="18" charset="0"/>
              </a:rPr>
              <a:t>Sale Allocation Agreement</a:t>
            </a:r>
          </a:p>
        </p:txBody>
      </p:sp>
    </p:spTree>
    <p:extLst>
      <p:ext uri="{BB962C8B-B14F-4D97-AF65-F5344CB8AC3E}">
        <p14:creationId xmlns:p14="http://schemas.microsoft.com/office/powerpoint/2010/main" val="12105576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A09E5D2-5183-4304-AFBC-74923C9DF9EB}"/>
              </a:ext>
            </a:extLst>
          </p:cNvPr>
          <p:cNvSpPr>
            <a:spLocks noGrp="1"/>
          </p:cNvSpPr>
          <p:nvPr>
            <p:ph idx="4294967295"/>
          </p:nvPr>
        </p:nvSpPr>
        <p:spPr>
          <a:xfrm>
            <a:off x="0" y="1825625"/>
            <a:ext cx="6638925" cy="4351338"/>
          </a:xfrm>
        </p:spPr>
        <p:txBody>
          <a:bodyPr/>
          <a:lstStyle/>
          <a:p>
            <a:pPr marL="0" indent="0">
              <a:buNone/>
            </a:pPr>
            <a:r>
              <a:rPr lang="en-US" dirty="0"/>
              <a:t> </a:t>
            </a:r>
          </a:p>
        </p:txBody>
      </p:sp>
      <p:sp>
        <p:nvSpPr>
          <p:cNvPr id="5" name="TextBox 4">
            <a:extLst>
              <a:ext uri="{FF2B5EF4-FFF2-40B4-BE49-F238E27FC236}">
                <a16:creationId xmlns:a16="http://schemas.microsoft.com/office/drawing/2014/main" id="{CA4254BB-2429-49F4-AFD6-7F39367156D0}"/>
              </a:ext>
            </a:extLst>
          </p:cNvPr>
          <p:cNvSpPr txBox="1"/>
          <p:nvPr/>
        </p:nvSpPr>
        <p:spPr>
          <a:xfrm>
            <a:off x="271462" y="1004031"/>
            <a:ext cx="6096000" cy="5632311"/>
          </a:xfrm>
          <a:prstGeom prst="rect">
            <a:avLst/>
          </a:prstGeom>
          <a:noFill/>
        </p:spPr>
        <p:txBody>
          <a:bodyPr wrap="square">
            <a:spAutoFit/>
          </a:bodyPr>
          <a:lstStyle/>
          <a:p>
            <a:pPr algn="l"/>
            <a:r>
              <a:rPr lang="en-US" sz="1800" b="0" i="0" u="none" strike="noStrike" baseline="0" dirty="0"/>
              <a:t>A central concern to Andreas was the difficulty he</a:t>
            </a:r>
          </a:p>
          <a:p>
            <a:pPr algn="l"/>
            <a:r>
              <a:rPr lang="en-US" sz="1800" b="0" i="0" u="none" strike="noStrike" baseline="0" dirty="0"/>
              <a:t>expected the Asian producers to encounter in</a:t>
            </a:r>
          </a:p>
          <a:p>
            <a:pPr algn="l"/>
            <a:r>
              <a:rPr lang="en-US" sz="1800" b="0" i="0" u="none" strike="noStrike" baseline="0" dirty="0"/>
              <a:t>maintaining their agreed price level. As Andreas</a:t>
            </a:r>
          </a:p>
          <a:p>
            <a:pPr algn="l"/>
            <a:r>
              <a:rPr lang="en-US" sz="1800" b="0" i="0" u="none" strike="noStrike" baseline="0" dirty="0"/>
              <a:t>explained at some length, the Asian companies had a</a:t>
            </a:r>
          </a:p>
          <a:p>
            <a:pPr algn="l"/>
            <a:r>
              <a:rPr lang="en-US" sz="1800" b="0" i="0" u="none" strike="noStrike" baseline="0" dirty="0"/>
              <a:t>more decentralized sales system that depended on</a:t>
            </a:r>
          </a:p>
          <a:p>
            <a:pPr algn="l"/>
            <a:r>
              <a:rPr lang="en-US" sz="1800" b="0" i="0" u="none" strike="noStrike" baseline="0" dirty="0"/>
              <a:t>agents making deals with customers. ADM featured a</a:t>
            </a:r>
          </a:p>
          <a:p>
            <a:pPr algn="l"/>
            <a:r>
              <a:rPr lang="en-US" sz="1800" b="0" i="0" u="none" strike="noStrike" baseline="0" dirty="0"/>
              <a:t>very [**12] centralized system in which agents played a</a:t>
            </a:r>
          </a:p>
          <a:p>
            <a:pPr algn="l"/>
            <a:r>
              <a:rPr lang="en-US" sz="1800" b="0" i="0" u="none" strike="noStrike" baseline="0" dirty="0"/>
              <a:t>small role in overall sales and had no discretion over</a:t>
            </a:r>
          </a:p>
          <a:p>
            <a:pPr algn="l"/>
            <a:r>
              <a:rPr lang="en-US" sz="1800" b="0" i="0" u="none" strike="noStrike" baseline="0" dirty="0"/>
              <a:t>price. In such an environment, maintaining control over</a:t>
            </a:r>
          </a:p>
          <a:p>
            <a:pPr algn="l"/>
            <a:r>
              <a:rPr lang="en-US" sz="1800" b="0" i="0" u="none" strike="noStrike" baseline="0" dirty="0"/>
              <a:t>price was easy; for the Japanese, Andreas feared it</a:t>
            </a:r>
          </a:p>
          <a:p>
            <a:pPr algn="l"/>
            <a:r>
              <a:rPr lang="en-US" sz="1800" b="0" i="0" u="none" strike="noStrike" baseline="0" dirty="0"/>
              <a:t>would be difficult and suggested that Ajinomoto move to</a:t>
            </a:r>
          </a:p>
          <a:p>
            <a:pPr algn="l"/>
            <a:r>
              <a:rPr lang="en-US" sz="1800" b="0" i="0" u="none" strike="noStrike" baseline="0" dirty="0"/>
              <a:t>a more ADM-like centralized pricing system.</a:t>
            </a:r>
            <a:r>
              <a:rPr lang="en-US" sz="1800" b="0" i="0" u="none" strike="noStrike" baseline="0" dirty="0">
                <a:solidFill>
                  <a:srgbClr val="C00000"/>
                </a:solidFill>
              </a:rPr>
              <a:t> Andreas</a:t>
            </a:r>
          </a:p>
          <a:p>
            <a:pPr algn="l"/>
            <a:r>
              <a:rPr lang="en-US" sz="1800" b="0" i="0" u="none" strike="noStrike" baseline="0" dirty="0">
                <a:solidFill>
                  <a:srgbClr val="C00000"/>
                </a:solidFill>
              </a:rPr>
              <a:t>also expressed concern that customers could "cheat"</a:t>
            </a:r>
          </a:p>
          <a:p>
            <a:pPr algn="l"/>
            <a:r>
              <a:rPr lang="en-US" sz="1800" b="0" i="0" u="none" strike="noStrike" baseline="0" dirty="0">
                <a:solidFill>
                  <a:srgbClr val="C00000"/>
                </a:solidFill>
              </a:rPr>
              <a:t>the producers by bargaining down the price, apparently</a:t>
            </a:r>
          </a:p>
          <a:p>
            <a:pPr algn="l"/>
            <a:r>
              <a:rPr lang="en-US" sz="1800" b="0" i="0" u="none" strike="noStrike" baseline="0" dirty="0">
                <a:solidFill>
                  <a:srgbClr val="C00000"/>
                </a:solidFill>
              </a:rPr>
              <a:t>by claiming to have received lower bids from competing</a:t>
            </a:r>
          </a:p>
          <a:p>
            <a:pPr algn="l"/>
            <a:r>
              <a:rPr lang="en-US" sz="1800" b="0" i="0" u="none" strike="noStrike" baseline="0" dirty="0">
                <a:solidFill>
                  <a:srgbClr val="C00000"/>
                </a:solidFill>
              </a:rPr>
              <a:t>producers. Ikeda and Yamada agreed that customer</a:t>
            </a:r>
          </a:p>
          <a:p>
            <a:pPr algn="l"/>
            <a:r>
              <a:rPr lang="en-US" sz="1800" b="0" i="0" u="none" strike="noStrike" baseline="0" dirty="0">
                <a:solidFill>
                  <a:srgbClr val="C00000"/>
                </a:solidFill>
              </a:rPr>
              <a:t>cheating was a problem, and the four briefly discussed a</a:t>
            </a:r>
          </a:p>
          <a:p>
            <a:pPr algn="l"/>
            <a:r>
              <a:rPr lang="en-US" sz="1800" b="0" i="0" u="none" strike="noStrike" baseline="0" dirty="0">
                <a:solidFill>
                  <a:srgbClr val="C00000"/>
                </a:solidFill>
              </a:rPr>
              <a:t>quick-response system that would allow the producers</a:t>
            </a:r>
          </a:p>
          <a:p>
            <a:pPr algn="l"/>
            <a:r>
              <a:rPr lang="en-US" sz="1800" b="0" i="0" u="none" strike="noStrike" baseline="0" dirty="0">
                <a:solidFill>
                  <a:srgbClr val="C00000"/>
                </a:solidFill>
              </a:rPr>
              <a:t>to verify with each other the prices offered to particular</a:t>
            </a:r>
          </a:p>
          <a:p>
            <a:pPr algn="l"/>
            <a:r>
              <a:rPr lang="en-US" sz="1800" b="0" i="0" u="none" strike="noStrike" baseline="0" dirty="0">
                <a:solidFill>
                  <a:srgbClr val="C00000"/>
                </a:solidFill>
              </a:rPr>
              <a:t>customers.</a:t>
            </a:r>
            <a:endParaRPr lang="en-US" dirty="0">
              <a:solidFill>
                <a:srgbClr val="C00000"/>
              </a:solidFill>
            </a:endParaRPr>
          </a:p>
        </p:txBody>
      </p:sp>
      <p:cxnSp>
        <p:nvCxnSpPr>
          <p:cNvPr id="6" name="Straight Arrow Connector 5">
            <a:extLst>
              <a:ext uri="{FF2B5EF4-FFF2-40B4-BE49-F238E27FC236}">
                <a16:creationId xmlns:a16="http://schemas.microsoft.com/office/drawing/2014/main" id="{4C874A04-2A57-48DF-8336-07B71F18FF54}"/>
              </a:ext>
            </a:extLst>
          </p:cNvPr>
          <p:cNvCxnSpPr>
            <a:cxnSpLocks/>
          </p:cNvCxnSpPr>
          <p:nvPr/>
        </p:nvCxnSpPr>
        <p:spPr>
          <a:xfrm flipH="1">
            <a:off x="5886450" y="3295650"/>
            <a:ext cx="1371600" cy="904875"/>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F51F056E-1A3C-4093-B4C3-953B8C2B897B}"/>
              </a:ext>
            </a:extLst>
          </p:cNvPr>
          <p:cNvSpPr txBox="1"/>
          <p:nvPr/>
        </p:nvSpPr>
        <p:spPr>
          <a:xfrm>
            <a:off x="7410450" y="2495004"/>
            <a:ext cx="3305175" cy="1077218"/>
          </a:xfrm>
          <a:prstGeom prst="rect">
            <a:avLst/>
          </a:prstGeom>
          <a:noFill/>
          <a:ln w="38100">
            <a:solidFill>
              <a:srgbClr val="0070C0"/>
            </a:solidFill>
          </a:ln>
        </p:spPr>
        <p:txBody>
          <a:bodyPr wrap="square" rtlCol="0">
            <a:spAutoFit/>
          </a:bodyPr>
          <a:lstStyle/>
          <a:p>
            <a:pPr algn="ctr"/>
            <a:r>
              <a:rPr lang="en-US" sz="1600" b="1" dirty="0">
                <a:solidFill>
                  <a:srgbClr val="0070C0"/>
                </a:solidFill>
              </a:rPr>
              <a:t>ADM’s view: Customers are the “cheaters” who pretend that cartel members have cheated on the price agreement.</a:t>
            </a:r>
          </a:p>
        </p:txBody>
      </p:sp>
      <p:sp>
        <p:nvSpPr>
          <p:cNvPr id="11" name="TextBox 10">
            <a:extLst>
              <a:ext uri="{FF2B5EF4-FFF2-40B4-BE49-F238E27FC236}">
                <a16:creationId xmlns:a16="http://schemas.microsoft.com/office/drawing/2014/main" id="{C4617E5F-3DC6-4CDA-A41A-CA35CFCA6D3B}"/>
              </a:ext>
            </a:extLst>
          </p:cNvPr>
          <p:cNvSpPr txBox="1"/>
          <p:nvPr/>
        </p:nvSpPr>
        <p:spPr>
          <a:xfrm>
            <a:off x="7258050" y="4856033"/>
            <a:ext cx="4229100" cy="1077218"/>
          </a:xfrm>
          <a:prstGeom prst="rect">
            <a:avLst/>
          </a:prstGeom>
          <a:solidFill>
            <a:srgbClr val="FFFF00"/>
          </a:solidFill>
          <a:ln w="38100">
            <a:solidFill>
              <a:schemeClr val="accent1"/>
            </a:solidFill>
          </a:ln>
        </p:spPr>
        <p:txBody>
          <a:bodyPr wrap="square">
            <a:spAutoFit/>
          </a:bodyPr>
          <a:lstStyle/>
          <a:p>
            <a:pPr algn="ctr"/>
            <a:r>
              <a:rPr lang="en-US" sz="1600" b="1" dirty="0">
                <a:solidFill>
                  <a:srgbClr val="0070C0"/>
                </a:solidFill>
              </a:rPr>
              <a:t>Another ADM idea: Exchange information to </a:t>
            </a:r>
            <a:r>
              <a:rPr lang="en-US" sz="1600" b="1" i="1" dirty="0">
                <a:solidFill>
                  <a:srgbClr val="0070C0"/>
                </a:solidFill>
              </a:rPr>
              <a:t>verify </a:t>
            </a:r>
            <a:r>
              <a:rPr lang="en-US" sz="1600" b="1" dirty="0">
                <a:solidFill>
                  <a:srgbClr val="0070C0"/>
                </a:solidFill>
              </a:rPr>
              <a:t>price quotes given to customers to prevent customers from </a:t>
            </a:r>
            <a:r>
              <a:rPr lang="en-US" sz="1600" b="1" i="1" dirty="0">
                <a:solidFill>
                  <a:srgbClr val="0070C0"/>
                </a:solidFill>
              </a:rPr>
              <a:t>falsely claiming </a:t>
            </a:r>
            <a:r>
              <a:rPr lang="en-US" sz="1600" b="1" dirty="0">
                <a:solidFill>
                  <a:srgbClr val="0070C0"/>
                </a:solidFill>
              </a:rPr>
              <a:t>that they got a lower bid from another firm.  </a:t>
            </a:r>
          </a:p>
        </p:txBody>
      </p:sp>
      <p:cxnSp>
        <p:nvCxnSpPr>
          <p:cNvPr id="12" name="Straight Arrow Connector 11">
            <a:extLst>
              <a:ext uri="{FF2B5EF4-FFF2-40B4-BE49-F238E27FC236}">
                <a16:creationId xmlns:a16="http://schemas.microsoft.com/office/drawing/2014/main" id="{FBB4F59B-10C8-4E1B-A28D-8C12555AA833}"/>
              </a:ext>
            </a:extLst>
          </p:cNvPr>
          <p:cNvCxnSpPr>
            <a:cxnSpLocks/>
          </p:cNvCxnSpPr>
          <p:nvPr/>
        </p:nvCxnSpPr>
        <p:spPr>
          <a:xfrm flipH="1">
            <a:off x="6096000" y="5394642"/>
            <a:ext cx="981075" cy="101283"/>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41D8D68E-4227-4D8B-85F1-3165E0BDA746}"/>
              </a:ext>
            </a:extLst>
          </p:cNvPr>
          <p:cNvSpPr txBox="1">
            <a:spLocks noChangeArrowheads="1"/>
          </p:cNvSpPr>
          <p:nvPr/>
        </p:nvSpPr>
        <p:spPr bwMode="auto">
          <a:xfrm>
            <a:off x="359802" y="221658"/>
            <a:ext cx="662206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US" altLang="en-US" sz="3200" dirty="0">
                <a:latin typeface="Times New Roman" panose="02020603050405020304" pitchFamily="18" charset="0"/>
                <a:cs typeface="Times New Roman" panose="02020603050405020304" pitchFamily="18" charset="0"/>
              </a:rPr>
              <a:t>Price Verification to Deter Price Wars</a:t>
            </a:r>
          </a:p>
        </p:txBody>
      </p:sp>
    </p:spTree>
    <p:extLst>
      <p:ext uri="{BB962C8B-B14F-4D97-AF65-F5344CB8AC3E}">
        <p14:creationId xmlns:p14="http://schemas.microsoft.com/office/powerpoint/2010/main" val="9825574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F046B1D-3EBD-4A29-90AA-61994E2F3AD8}"/>
              </a:ext>
            </a:extLst>
          </p:cNvPr>
          <p:cNvSpPr>
            <a:spLocks noGrp="1"/>
          </p:cNvSpPr>
          <p:nvPr>
            <p:ph idx="4294967295"/>
          </p:nvPr>
        </p:nvSpPr>
        <p:spPr>
          <a:xfrm>
            <a:off x="0" y="1825625"/>
            <a:ext cx="10515600" cy="4351338"/>
          </a:xfrm>
        </p:spPr>
        <p:txBody>
          <a:bodyPr/>
          <a:lstStyle/>
          <a:p>
            <a:pPr marL="0" indent="0">
              <a:buNone/>
            </a:pPr>
            <a:r>
              <a:rPr lang="en-US" dirty="0"/>
              <a:t> </a:t>
            </a:r>
          </a:p>
        </p:txBody>
      </p:sp>
      <p:sp>
        <p:nvSpPr>
          <p:cNvPr id="5" name="TextBox 4">
            <a:extLst>
              <a:ext uri="{FF2B5EF4-FFF2-40B4-BE49-F238E27FC236}">
                <a16:creationId xmlns:a16="http://schemas.microsoft.com/office/drawing/2014/main" id="{AF3EC433-2DC1-4B92-A4E8-079103B0831D}"/>
              </a:ext>
            </a:extLst>
          </p:cNvPr>
          <p:cNvSpPr txBox="1"/>
          <p:nvPr/>
        </p:nvSpPr>
        <p:spPr>
          <a:xfrm>
            <a:off x="228600" y="972264"/>
            <a:ext cx="6096000" cy="5632311"/>
          </a:xfrm>
          <a:prstGeom prst="rect">
            <a:avLst/>
          </a:prstGeom>
          <a:noFill/>
        </p:spPr>
        <p:txBody>
          <a:bodyPr wrap="square">
            <a:spAutoFit/>
          </a:bodyPr>
          <a:lstStyle/>
          <a:p>
            <a:pPr algn="l"/>
            <a:r>
              <a:rPr lang="en-US" sz="1800" b="0" i="0" u="none" strike="noStrike" baseline="0" dirty="0"/>
              <a:t>As they had before the Andreas-Yamada meeting,</a:t>
            </a:r>
          </a:p>
          <a:p>
            <a:pPr algn="l"/>
            <a:r>
              <a:rPr lang="en-US" sz="1800" b="0" i="0" u="none" strike="noStrike" baseline="0" dirty="0"/>
              <a:t>Wilson and Whitacre attended these Tokyo meetings for</a:t>
            </a:r>
          </a:p>
          <a:p>
            <a:pPr algn="l"/>
            <a:r>
              <a:rPr lang="en-US" sz="1800" b="0" i="0" u="none" strike="noStrike" baseline="0" dirty="0"/>
              <a:t>ADM. In Tokyo, Wilson [**13] suggested, and the members</a:t>
            </a:r>
          </a:p>
          <a:p>
            <a:pPr algn="l"/>
            <a:r>
              <a:rPr lang="en-US" sz="1800" b="0" i="0" u="none" strike="noStrike" baseline="0" dirty="0"/>
              <a:t>agreed, that </a:t>
            </a:r>
            <a:r>
              <a:rPr lang="en-US" sz="1800" b="0" i="0" u="none" strike="noStrike" baseline="0" dirty="0">
                <a:solidFill>
                  <a:srgbClr val="C00000"/>
                </a:solidFill>
              </a:rPr>
              <a:t>each producer report their monthly sales</a:t>
            </a:r>
          </a:p>
          <a:p>
            <a:pPr algn="l"/>
            <a:r>
              <a:rPr lang="en-US" sz="1800" b="0" i="0" u="none" strike="noStrike" baseline="0" dirty="0">
                <a:solidFill>
                  <a:srgbClr val="C00000"/>
                </a:solidFill>
              </a:rPr>
              <a:t>figures by telephone to </a:t>
            </a:r>
            <a:r>
              <a:rPr lang="en-US" sz="1800" b="0" i="0" u="none" strike="noStrike" baseline="0" dirty="0" err="1">
                <a:solidFill>
                  <a:srgbClr val="C00000"/>
                </a:solidFill>
              </a:rPr>
              <a:t>Mimoto</a:t>
            </a:r>
            <a:r>
              <a:rPr lang="en-US" sz="1800" b="0" i="0" u="none" strike="noStrike" baseline="0" dirty="0">
                <a:solidFill>
                  <a:srgbClr val="C00000"/>
                </a:solidFill>
              </a:rPr>
              <a:t> throughout the year, and</a:t>
            </a:r>
          </a:p>
          <a:p>
            <a:pPr algn="l"/>
            <a:r>
              <a:rPr lang="en-US" sz="1800" b="0" i="0" u="none" strike="noStrike" baseline="0" dirty="0">
                <a:solidFill>
                  <a:srgbClr val="C00000"/>
                </a:solidFill>
              </a:rPr>
              <a:t>if one producer exceeded its allocation, it would</a:t>
            </a:r>
          </a:p>
          <a:p>
            <a:pPr algn="l"/>
            <a:r>
              <a:rPr lang="en-US" sz="1800" b="0" i="0" u="none" strike="noStrike" baseline="0" dirty="0">
                <a:solidFill>
                  <a:srgbClr val="C00000"/>
                </a:solidFill>
              </a:rPr>
              <a:t>compensate the others by buying enough from the</a:t>
            </a:r>
          </a:p>
          <a:p>
            <a:pPr algn="l"/>
            <a:r>
              <a:rPr lang="en-US" sz="1800" b="0" i="0" u="none" strike="noStrike" baseline="0" dirty="0">
                <a:solidFill>
                  <a:srgbClr val="C00000"/>
                </a:solidFill>
              </a:rPr>
              <a:t>shorted members to even out the allocation</a:t>
            </a:r>
            <a:r>
              <a:rPr lang="en-US" sz="1800" b="0" i="0" u="none" strike="noStrike" baseline="0" dirty="0"/>
              <a:t>. The</a:t>
            </a:r>
          </a:p>
          <a:p>
            <a:pPr algn="l"/>
            <a:r>
              <a:rPr lang="en-US" sz="1800" b="0" i="0" u="none" strike="noStrike" baseline="0" dirty="0"/>
              <a:t>producers also agreed on a new price of $ 1.20 for the</a:t>
            </a:r>
          </a:p>
          <a:p>
            <a:pPr algn="l"/>
            <a:r>
              <a:rPr lang="en-US" sz="1800" b="0" i="0" u="none" strike="noStrike" baseline="0" dirty="0"/>
              <a:t>United States market. </a:t>
            </a:r>
            <a:r>
              <a:rPr lang="en-US" sz="1800" b="0" i="0" u="none" strike="noStrike" baseline="0" dirty="0">
                <a:solidFill>
                  <a:srgbClr val="C00000"/>
                </a:solidFill>
              </a:rPr>
              <a:t>The agreement to buy each</a:t>
            </a:r>
          </a:p>
          <a:p>
            <a:pPr algn="l"/>
            <a:r>
              <a:rPr lang="en-US" sz="1800" b="0" i="0" u="none" strike="noStrike" baseline="0" dirty="0">
                <a:solidFill>
                  <a:srgbClr val="C00000"/>
                </a:solidFill>
              </a:rPr>
              <a:t>other's unsold allocation cemented the deal by</a:t>
            </a:r>
          </a:p>
          <a:p>
            <a:pPr algn="l"/>
            <a:r>
              <a:rPr lang="en-US" sz="1800" b="0" i="0" u="none" strike="noStrike" baseline="0" dirty="0">
                <a:solidFill>
                  <a:srgbClr val="C00000"/>
                </a:solidFill>
              </a:rPr>
              <a:t>eliminating any incentive for a company to underbid the</a:t>
            </a:r>
          </a:p>
          <a:p>
            <a:pPr algn="l"/>
            <a:r>
              <a:rPr lang="en-US" sz="1800" b="0" i="0" u="none" strike="noStrike" baseline="0" dirty="0">
                <a:solidFill>
                  <a:srgbClr val="C00000"/>
                </a:solidFill>
              </a:rPr>
              <a:t>sales price. </a:t>
            </a:r>
            <a:r>
              <a:rPr lang="en-US" sz="1800" b="0" i="0" u="none" strike="noStrike" baseline="0" dirty="0"/>
              <a:t>According to </a:t>
            </a:r>
            <a:r>
              <a:rPr lang="en-US" sz="1800" b="0" i="0" u="none" strike="noStrike" baseline="0" dirty="0" err="1"/>
              <a:t>Mimoto</a:t>
            </a:r>
            <a:r>
              <a:rPr lang="en-US" sz="1800" b="0" i="0" u="none" strike="noStrike" baseline="0" dirty="0"/>
              <a:t>: "Since there is an</a:t>
            </a:r>
          </a:p>
          <a:p>
            <a:pPr algn="l"/>
            <a:r>
              <a:rPr lang="en-US" sz="1800" b="0" i="0" u="none" strike="noStrike" baseline="0" dirty="0"/>
              <a:t>agreement on the quantity allocation, </a:t>
            </a:r>
            <a:r>
              <a:rPr lang="en-US" sz="1800" b="0" i="0" u="none" strike="noStrike" baseline="0" dirty="0">
                <a:solidFill>
                  <a:srgbClr val="C00000"/>
                </a:solidFill>
              </a:rPr>
              <a:t>our sales quantity</a:t>
            </a:r>
          </a:p>
          <a:p>
            <a:pPr algn="l"/>
            <a:r>
              <a:rPr lang="en-US" sz="1800" b="0" i="0" u="none" strike="noStrike" baseline="0" dirty="0">
                <a:solidFill>
                  <a:srgbClr val="C00000"/>
                </a:solidFill>
              </a:rPr>
              <a:t>is guaranteed by other manufacturers of the lysine. So</a:t>
            </a:r>
          </a:p>
          <a:p>
            <a:pPr algn="l"/>
            <a:r>
              <a:rPr lang="en-US" sz="1800" b="0" i="0" u="none" strike="noStrike" baseline="0" dirty="0">
                <a:solidFill>
                  <a:srgbClr val="C00000"/>
                </a:solidFill>
              </a:rPr>
              <a:t>by matching the price, to us, lowering the price is very</a:t>
            </a:r>
          </a:p>
          <a:p>
            <a:pPr algn="l"/>
            <a:r>
              <a:rPr lang="en-US" sz="1800" b="0" i="0" u="none" strike="noStrike" baseline="0" dirty="0">
                <a:solidFill>
                  <a:srgbClr val="C00000"/>
                </a:solidFill>
              </a:rPr>
              <a:t>silly. </a:t>
            </a:r>
            <a:r>
              <a:rPr lang="en-US" sz="1800" b="0" i="0" u="none" strike="noStrike" baseline="0" dirty="0"/>
              <a:t>We can just keep the price." With the</a:t>
            </a:r>
          </a:p>
          <a:p>
            <a:pPr algn="l"/>
            <a:r>
              <a:rPr lang="en-US" sz="1800" b="0" i="0" u="none" strike="noStrike" baseline="0" dirty="0"/>
              <a:t>agreement on prices and quantities in place, the lysine</a:t>
            </a:r>
          </a:p>
          <a:p>
            <a:pPr algn="l"/>
            <a:r>
              <a:rPr lang="en-US" sz="1800" b="0" i="0" u="none" strike="noStrike" baseline="0" dirty="0">
                <a:solidFill>
                  <a:srgbClr val="C00000"/>
                </a:solidFill>
              </a:rPr>
              <a:t>price remained at the agreed level for January and</a:t>
            </a:r>
          </a:p>
          <a:p>
            <a:pPr algn="l"/>
            <a:r>
              <a:rPr lang="en-US" sz="1800" b="0" i="0" u="none" strike="noStrike" baseline="0" dirty="0">
                <a:solidFill>
                  <a:srgbClr val="C00000"/>
                </a:solidFill>
              </a:rPr>
              <a:t>February 1994</a:t>
            </a:r>
            <a:r>
              <a:rPr lang="en-US" sz="1800" b="0" i="0" u="none" strike="noStrike" baseline="0" dirty="0"/>
              <a:t>.</a:t>
            </a:r>
            <a:endParaRPr lang="en-US" dirty="0"/>
          </a:p>
        </p:txBody>
      </p:sp>
      <p:sp>
        <p:nvSpPr>
          <p:cNvPr id="6" name="TextBox 5">
            <a:extLst>
              <a:ext uri="{FF2B5EF4-FFF2-40B4-BE49-F238E27FC236}">
                <a16:creationId xmlns:a16="http://schemas.microsoft.com/office/drawing/2014/main" id="{CE0E0456-C03A-4451-8624-07F139A1D6C0}"/>
              </a:ext>
            </a:extLst>
          </p:cNvPr>
          <p:cNvSpPr txBox="1"/>
          <p:nvPr/>
        </p:nvSpPr>
        <p:spPr>
          <a:xfrm>
            <a:off x="7181850" y="1427033"/>
            <a:ext cx="4229100" cy="1077218"/>
          </a:xfrm>
          <a:prstGeom prst="rect">
            <a:avLst/>
          </a:prstGeom>
          <a:solidFill>
            <a:srgbClr val="FFFF00"/>
          </a:solidFill>
          <a:ln w="38100">
            <a:solidFill>
              <a:schemeClr val="accent1"/>
            </a:solidFill>
          </a:ln>
        </p:spPr>
        <p:txBody>
          <a:bodyPr wrap="square">
            <a:spAutoFit/>
          </a:bodyPr>
          <a:lstStyle/>
          <a:p>
            <a:pPr algn="ctr"/>
            <a:r>
              <a:rPr lang="en-US" sz="1600" b="1" dirty="0">
                <a:solidFill>
                  <a:srgbClr val="0070C0"/>
                </a:solidFill>
              </a:rPr>
              <a:t>The key ADM suggestion:</a:t>
            </a:r>
            <a:br>
              <a:rPr lang="en-US" sz="1600" b="1" dirty="0">
                <a:solidFill>
                  <a:srgbClr val="0070C0"/>
                </a:solidFill>
              </a:rPr>
            </a:br>
            <a:r>
              <a:rPr lang="en-US" sz="1600" b="1" dirty="0">
                <a:solidFill>
                  <a:srgbClr val="C00000"/>
                </a:solidFill>
              </a:rPr>
              <a:t>“True-up” process</a:t>
            </a:r>
            <a:r>
              <a:rPr lang="en-US" sz="1600" b="1" dirty="0">
                <a:solidFill>
                  <a:srgbClr val="0070C0"/>
                </a:solidFill>
              </a:rPr>
              <a:t> -- the firms that sell more lysine than their allocation </a:t>
            </a:r>
          </a:p>
          <a:p>
            <a:pPr algn="ctr"/>
            <a:r>
              <a:rPr lang="en-US" sz="1600" b="1" dirty="0">
                <a:solidFill>
                  <a:srgbClr val="0070C0"/>
                </a:solidFill>
              </a:rPr>
              <a:t>compensate those that sell less.</a:t>
            </a:r>
          </a:p>
        </p:txBody>
      </p:sp>
      <p:cxnSp>
        <p:nvCxnSpPr>
          <p:cNvPr id="7" name="Straight Arrow Connector 6">
            <a:extLst>
              <a:ext uri="{FF2B5EF4-FFF2-40B4-BE49-F238E27FC236}">
                <a16:creationId xmlns:a16="http://schemas.microsoft.com/office/drawing/2014/main" id="{F5BC7366-DA93-4168-AABF-78EB571713AE}"/>
              </a:ext>
            </a:extLst>
          </p:cNvPr>
          <p:cNvCxnSpPr>
            <a:cxnSpLocks/>
          </p:cNvCxnSpPr>
          <p:nvPr/>
        </p:nvCxnSpPr>
        <p:spPr>
          <a:xfrm flipH="1">
            <a:off x="6019800" y="1965642"/>
            <a:ext cx="981075" cy="101283"/>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153043B4-3968-401F-955A-46C735F063D5}"/>
              </a:ext>
            </a:extLst>
          </p:cNvPr>
          <p:cNvSpPr txBox="1"/>
          <p:nvPr/>
        </p:nvSpPr>
        <p:spPr>
          <a:xfrm>
            <a:off x="7000875" y="3497206"/>
            <a:ext cx="4229100" cy="584775"/>
          </a:xfrm>
          <a:prstGeom prst="rect">
            <a:avLst/>
          </a:prstGeom>
          <a:solidFill>
            <a:srgbClr val="FFFF00"/>
          </a:solidFill>
          <a:ln w="38100">
            <a:solidFill>
              <a:schemeClr val="accent1"/>
            </a:solidFill>
          </a:ln>
        </p:spPr>
        <p:txBody>
          <a:bodyPr wrap="square">
            <a:spAutoFit/>
          </a:bodyPr>
          <a:lstStyle/>
          <a:p>
            <a:pPr algn="ctr"/>
            <a:r>
              <a:rPr lang="en-US" sz="1600" b="1" dirty="0">
                <a:solidFill>
                  <a:srgbClr val="0070C0"/>
                </a:solidFill>
              </a:rPr>
              <a:t>The true-up eliminates the incentives to cheat on price to sell more.</a:t>
            </a:r>
          </a:p>
        </p:txBody>
      </p:sp>
      <p:cxnSp>
        <p:nvCxnSpPr>
          <p:cNvPr id="9" name="Straight Arrow Connector 8">
            <a:extLst>
              <a:ext uri="{FF2B5EF4-FFF2-40B4-BE49-F238E27FC236}">
                <a16:creationId xmlns:a16="http://schemas.microsoft.com/office/drawing/2014/main" id="{A2A58A4E-273B-4780-821D-A65E3747D22E}"/>
              </a:ext>
            </a:extLst>
          </p:cNvPr>
          <p:cNvCxnSpPr>
            <a:cxnSpLocks/>
          </p:cNvCxnSpPr>
          <p:nvPr/>
        </p:nvCxnSpPr>
        <p:spPr>
          <a:xfrm flipH="1" flipV="1">
            <a:off x="5705476" y="3598489"/>
            <a:ext cx="1162049" cy="13816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52773A0B-CAF6-448B-B62F-70EC3AA15E72}"/>
              </a:ext>
            </a:extLst>
          </p:cNvPr>
          <p:cNvSpPr txBox="1"/>
          <p:nvPr/>
        </p:nvSpPr>
        <p:spPr>
          <a:xfrm>
            <a:off x="6867525" y="5630324"/>
            <a:ext cx="2171700" cy="338554"/>
          </a:xfrm>
          <a:prstGeom prst="rect">
            <a:avLst/>
          </a:prstGeom>
          <a:noFill/>
          <a:ln w="38100">
            <a:solidFill>
              <a:schemeClr val="accent1"/>
            </a:solidFill>
          </a:ln>
        </p:spPr>
        <p:txBody>
          <a:bodyPr wrap="square">
            <a:spAutoFit/>
          </a:bodyPr>
          <a:lstStyle/>
          <a:p>
            <a:pPr algn="ctr"/>
            <a:r>
              <a:rPr lang="en-US" sz="1600" b="1" dirty="0">
                <a:solidFill>
                  <a:srgbClr val="0070C0"/>
                </a:solidFill>
              </a:rPr>
              <a:t>And it worked!</a:t>
            </a:r>
          </a:p>
        </p:txBody>
      </p:sp>
      <p:cxnSp>
        <p:nvCxnSpPr>
          <p:cNvPr id="11" name="Straight Arrow Connector 10">
            <a:extLst>
              <a:ext uri="{FF2B5EF4-FFF2-40B4-BE49-F238E27FC236}">
                <a16:creationId xmlns:a16="http://schemas.microsoft.com/office/drawing/2014/main" id="{5E4B4C68-6494-4EB2-BC30-B8886F33D4AB}"/>
              </a:ext>
            </a:extLst>
          </p:cNvPr>
          <p:cNvCxnSpPr>
            <a:cxnSpLocks/>
          </p:cNvCxnSpPr>
          <p:nvPr/>
        </p:nvCxnSpPr>
        <p:spPr>
          <a:xfrm flipH="1">
            <a:off x="5705475" y="5748960"/>
            <a:ext cx="981075" cy="101283"/>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4BBDE273-0971-4262-982F-6AD7F6226DDA}"/>
              </a:ext>
            </a:extLst>
          </p:cNvPr>
          <p:cNvCxnSpPr>
            <a:cxnSpLocks/>
          </p:cNvCxnSpPr>
          <p:nvPr/>
        </p:nvCxnSpPr>
        <p:spPr>
          <a:xfrm flipH="1">
            <a:off x="6086476" y="4216646"/>
            <a:ext cx="781049" cy="57443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DCED9633-6DD6-41A6-9485-B07E42CB14CC}"/>
              </a:ext>
            </a:extLst>
          </p:cNvPr>
          <p:cNvSpPr txBox="1">
            <a:spLocks noChangeArrowheads="1"/>
          </p:cNvSpPr>
          <p:nvPr/>
        </p:nvSpPr>
        <p:spPr bwMode="auto">
          <a:xfrm>
            <a:off x="1496196" y="221658"/>
            <a:ext cx="434926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US" altLang="en-US" sz="3200" dirty="0">
                <a:latin typeface="Times New Roman" panose="02020603050405020304" pitchFamily="18" charset="0"/>
                <a:cs typeface="Times New Roman" panose="02020603050405020304" pitchFamily="18" charset="0"/>
              </a:rPr>
              <a:t>The “True-Up” Solution”</a:t>
            </a:r>
          </a:p>
        </p:txBody>
      </p:sp>
    </p:spTree>
    <p:extLst>
      <p:ext uri="{BB962C8B-B14F-4D97-AF65-F5344CB8AC3E}">
        <p14:creationId xmlns:p14="http://schemas.microsoft.com/office/powerpoint/2010/main" val="27005766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9A6CB57-FB18-480F-85C5-101E5886EA6D}"/>
              </a:ext>
            </a:extLst>
          </p:cNvPr>
          <p:cNvSpPr>
            <a:spLocks noGrp="1"/>
          </p:cNvSpPr>
          <p:nvPr>
            <p:ph idx="4294967295"/>
          </p:nvPr>
        </p:nvSpPr>
        <p:spPr>
          <a:xfrm>
            <a:off x="0" y="1825625"/>
            <a:ext cx="10515600" cy="4351338"/>
          </a:xfrm>
        </p:spPr>
        <p:txBody>
          <a:bodyPr/>
          <a:lstStyle/>
          <a:p>
            <a:pPr marL="0" indent="0">
              <a:buNone/>
            </a:pPr>
            <a:r>
              <a:rPr lang="en-US" dirty="0"/>
              <a:t> </a:t>
            </a:r>
          </a:p>
        </p:txBody>
      </p:sp>
      <p:sp>
        <p:nvSpPr>
          <p:cNvPr id="5" name="TextBox 4">
            <a:extLst>
              <a:ext uri="{FF2B5EF4-FFF2-40B4-BE49-F238E27FC236}">
                <a16:creationId xmlns:a16="http://schemas.microsoft.com/office/drawing/2014/main" id="{FE44E9E8-498C-4C43-96DC-E60834D75B59}"/>
              </a:ext>
            </a:extLst>
          </p:cNvPr>
          <p:cNvSpPr txBox="1"/>
          <p:nvPr/>
        </p:nvSpPr>
        <p:spPr>
          <a:xfrm>
            <a:off x="114300" y="1028343"/>
            <a:ext cx="6096000" cy="4801314"/>
          </a:xfrm>
          <a:prstGeom prst="rect">
            <a:avLst/>
          </a:prstGeom>
          <a:noFill/>
        </p:spPr>
        <p:txBody>
          <a:bodyPr wrap="square">
            <a:spAutoFit/>
          </a:bodyPr>
          <a:lstStyle/>
          <a:p>
            <a:pPr algn="l"/>
            <a:r>
              <a:rPr lang="en-US" sz="1800" b="0" i="0" u="none" strike="noStrike" baseline="0" dirty="0"/>
              <a:t>On March 10, 1994, the cartel met in Hawaii. At</a:t>
            </a:r>
          </a:p>
          <a:p>
            <a:pPr algn="l"/>
            <a:r>
              <a:rPr lang="en-US" sz="1800" b="0" i="0" u="none" strike="noStrike" baseline="0" dirty="0"/>
              <a:t>this meeting, attended by Wilson and Whitacre on</a:t>
            </a:r>
          </a:p>
          <a:p>
            <a:pPr algn="l"/>
            <a:r>
              <a:rPr lang="en-US" sz="1800" b="0" i="0" u="none" strike="noStrike" baseline="0" dirty="0"/>
              <a:t>behalf of ADM, </a:t>
            </a:r>
            <a:r>
              <a:rPr lang="en-US" sz="1800" b="0" i="0" u="none" strike="noStrike" baseline="0" dirty="0">
                <a:solidFill>
                  <a:srgbClr val="C00000"/>
                </a:solidFill>
              </a:rPr>
              <a:t>the producers discussed the progress of</a:t>
            </a:r>
          </a:p>
          <a:p>
            <a:pPr algn="l"/>
            <a:r>
              <a:rPr lang="en-US" sz="1800" b="0" i="0" u="none" strike="noStrike" baseline="0" dirty="0">
                <a:solidFill>
                  <a:srgbClr val="C00000"/>
                </a:solidFill>
              </a:rPr>
              <a:t>the volume allocation agreement, reported their sales</a:t>
            </a:r>
          </a:p>
          <a:p>
            <a:pPr algn="l"/>
            <a:r>
              <a:rPr lang="en-US" sz="1800" b="0" i="0" u="none" strike="noStrike" baseline="0" dirty="0">
                <a:solidFill>
                  <a:srgbClr val="C00000"/>
                </a:solidFill>
              </a:rPr>
              <a:t>figures and agreed on prices. </a:t>
            </a:r>
            <a:r>
              <a:rPr lang="en-US" sz="1800" b="0" i="0" u="none" strike="noStrike" baseline="0" dirty="0">
                <a:solidFill>
                  <a:srgbClr val="0070C0"/>
                </a:solidFill>
              </a:rPr>
              <a:t>They also considered</a:t>
            </a:r>
          </a:p>
          <a:p>
            <a:pPr algn="l"/>
            <a:r>
              <a:rPr lang="en-US" sz="1800" b="0" i="0" u="none" strike="noStrike" baseline="0" dirty="0">
                <a:solidFill>
                  <a:srgbClr val="0070C0"/>
                </a:solidFill>
              </a:rPr>
              <a:t>letting </a:t>
            </a:r>
            <a:r>
              <a:rPr lang="en-US" sz="1800" b="0" i="0" u="none" strike="noStrike" baseline="0" dirty="0" err="1">
                <a:solidFill>
                  <a:srgbClr val="0070C0"/>
                </a:solidFill>
              </a:rPr>
              <a:t>Cheil</a:t>
            </a:r>
            <a:r>
              <a:rPr lang="en-US" sz="1800" b="0" i="0" u="none" strike="noStrike" baseline="0" dirty="0">
                <a:solidFill>
                  <a:srgbClr val="0070C0"/>
                </a:solidFill>
              </a:rPr>
              <a:t> into the allocation agreement and agreed to</a:t>
            </a:r>
          </a:p>
          <a:p>
            <a:pPr algn="l"/>
            <a:r>
              <a:rPr lang="en-US" sz="1800" b="0" i="0" u="none" strike="noStrike" baseline="0" dirty="0">
                <a:solidFill>
                  <a:srgbClr val="0070C0"/>
                </a:solidFill>
              </a:rPr>
              <a:t>grant the company a market share of 17,000 tons. </a:t>
            </a:r>
            <a:r>
              <a:rPr lang="en-US" sz="1800" b="0" i="0" u="none" strike="noStrike" baseline="0" dirty="0" err="1">
                <a:solidFill>
                  <a:srgbClr val="0070C0"/>
                </a:solidFill>
              </a:rPr>
              <a:t>Cheil</a:t>
            </a:r>
            <a:endParaRPr lang="en-US" sz="1800" b="0" i="0" u="none" strike="noStrike" baseline="0" dirty="0">
              <a:solidFill>
                <a:srgbClr val="0070C0"/>
              </a:solidFill>
            </a:endParaRPr>
          </a:p>
          <a:p>
            <a:pPr algn="l"/>
            <a:r>
              <a:rPr lang="en-US" sz="1800" b="0" i="0" u="none" strike="noStrike" baseline="0" dirty="0">
                <a:solidFill>
                  <a:srgbClr val="0070C0"/>
                </a:solidFill>
              </a:rPr>
              <a:t>accepted this arrangement </a:t>
            </a:r>
            <a:r>
              <a:rPr lang="en-US" sz="1800" b="0" i="0" u="none" strike="noStrike" baseline="0" dirty="0"/>
              <a:t>at a meeting later that day,</a:t>
            </a:r>
          </a:p>
          <a:p>
            <a:pPr algn="l"/>
            <a:r>
              <a:rPr lang="en-US" sz="1800" b="0" i="0" u="none" strike="noStrike" baseline="0" dirty="0"/>
              <a:t>at which </a:t>
            </a:r>
            <a:r>
              <a:rPr lang="en-US" sz="1800" b="0" i="0" u="none" strike="noStrike" baseline="0" dirty="0">
                <a:solidFill>
                  <a:srgbClr val="C00000"/>
                </a:solidFill>
              </a:rPr>
              <a:t>Wilson explained that the conspiracy would</a:t>
            </a:r>
          </a:p>
          <a:p>
            <a:pPr algn="l"/>
            <a:r>
              <a:rPr lang="en-US" sz="1800" b="0" i="0" u="none" strike="noStrike" baseline="0" dirty="0">
                <a:solidFill>
                  <a:srgbClr val="C00000"/>
                </a:solidFill>
              </a:rPr>
              <a:t>operate almost identically to the scheme used to </a:t>
            </a:r>
            <a:br>
              <a:rPr lang="en-US" sz="1800" b="0" i="0" u="none" strike="noStrike" baseline="0" dirty="0">
                <a:solidFill>
                  <a:srgbClr val="C00000"/>
                </a:solidFill>
              </a:rPr>
            </a:br>
            <a:r>
              <a:rPr lang="en-US" sz="1800" b="1" i="0" u="none" strike="noStrike" baseline="0" dirty="0">
                <a:solidFill>
                  <a:srgbClr val="C00000"/>
                </a:solidFill>
              </a:rPr>
              <a:t>fix prices in the </a:t>
            </a:r>
            <a:r>
              <a:rPr lang="en-US" sz="1800" b="1" i="0" u="none" strike="noStrike" baseline="0" dirty="0">
                <a:solidFill>
                  <a:srgbClr val="C00000"/>
                </a:solidFill>
                <a:highlight>
                  <a:srgbClr val="FFFF00"/>
                </a:highlight>
              </a:rPr>
              <a:t>citric-acid market</a:t>
            </a:r>
            <a:r>
              <a:rPr lang="en-US" sz="1800" b="1" i="0" u="none" strike="noStrike" baseline="0" dirty="0">
                <a:solidFill>
                  <a:srgbClr val="C00000"/>
                </a:solidFill>
              </a:rPr>
              <a:t>. </a:t>
            </a:r>
            <a:r>
              <a:rPr lang="en-US" sz="1800" b="0" i="0" u="none" strike="noStrike" baseline="0" dirty="0"/>
              <a:t>The cartel further agreed on prices for Europe, South America, Asia and the rest of the world, and discussed how the global allocations</a:t>
            </a:r>
          </a:p>
          <a:p>
            <a:pPr algn="l"/>
            <a:r>
              <a:rPr lang="en-US" sz="1800" b="0" i="0" u="none" strike="noStrike" baseline="0" dirty="0"/>
              <a:t>would work on a regional basis. According to the figures</a:t>
            </a:r>
          </a:p>
          <a:p>
            <a:pPr algn="l"/>
            <a:r>
              <a:rPr lang="en-US" sz="1800" b="0" i="0" u="none" strike="noStrike" baseline="0" dirty="0"/>
              <a:t>reported to </a:t>
            </a:r>
            <a:r>
              <a:rPr lang="en-US" sz="1800" b="0" i="0" u="none" strike="noStrike" baseline="0" dirty="0" err="1"/>
              <a:t>Mimoto</a:t>
            </a:r>
            <a:r>
              <a:rPr lang="en-US" sz="1800" b="0" i="0" u="none" strike="noStrike" baseline="0" dirty="0"/>
              <a:t> through May 1994, prices were</a:t>
            </a:r>
          </a:p>
          <a:p>
            <a:pPr algn="l"/>
            <a:r>
              <a:rPr lang="en-US" sz="1800" b="0" i="0" u="none" strike="noStrike" baseline="0" dirty="0"/>
              <a:t>maintained, and both ADM and Ajinomoto were on track</a:t>
            </a:r>
          </a:p>
          <a:p>
            <a:pPr algn="l"/>
            <a:r>
              <a:rPr lang="en-US" sz="1800" b="0" i="0" u="none" strike="noStrike" baseline="0" dirty="0"/>
              <a:t>to meet their sales volume</a:t>
            </a:r>
            <a:endParaRPr lang="en-US" dirty="0"/>
          </a:p>
        </p:txBody>
      </p:sp>
      <p:sp>
        <p:nvSpPr>
          <p:cNvPr id="6" name="TextBox 5">
            <a:extLst>
              <a:ext uri="{FF2B5EF4-FFF2-40B4-BE49-F238E27FC236}">
                <a16:creationId xmlns:a16="http://schemas.microsoft.com/office/drawing/2014/main" id="{A0AEB9C9-620B-4DF0-BB8D-AB65420B930A}"/>
              </a:ext>
            </a:extLst>
          </p:cNvPr>
          <p:cNvSpPr txBox="1"/>
          <p:nvPr/>
        </p:nvSpPr>
        <p:spPr>
          <a:xfrm>
            <a:off x="7196138" y="1129822"/>
            <a:ext cx="4229100" cy="830997"/>
          </a:xfrm>
          <a:prstGeom prst="rect">
            <a:avLst/>
          </a:prstGeom>
          <a:noFill/>
          <a:ln w="38100">
            <a:solidFill>
              <a:schemeClr val="accent1"/>
            </a:solidFill>
          </a:ln>
        </p:spPr>
        <p:txBody>
          <a:bodyPr wrap="square">
            <a:spAutoFit/>
          </a:bodyPr>
          <a:lstStyle/>
          <a:p>
            <a:pPr algn="ctr"/>
            <a:r>
              <a:rPr lang="en-US" sz="1600" b="1" dirty="0">
                <a:solidFill>
                  <a:srgbClr val="0070C0"/>
                </a:solidFill>
              </a:rPr>
              <a:t>The “True-up” process at work.  The firms that sell more lysine than their allocation compensate those that sell less.</a:t>
            </a:r>
          </a:p>
        </p:txBody>
      </p:sp>
      <p:cxnSp>
        <p:nvCxnSpPr>
          <p:cNvPr id="7" name="Straight Arrow Connector 6">
            <a:extLst>
              <a:ext uri="{FF2B5EF4-FFF2-40B4-BE49-F238E27FC236}">
                <a16:creationId xmlns:a16="http://schemas.microsoft.com/office/drawing/2014/main" id="{98A83F1D-1178-4BF8-B3E0-53966C1431C3}"/>
              </a:ext>
            </a:extLst>
          </p:cNvPr>
          <p:cNvCxnSpPr>
            <a:cxnSpLocks/>
          </p:cNvCxnSpPr>
          <p:nvPr/>
        </p:nvCxnSpPr>
        <p:spPr>
          <a:xfrm flipH="1">
            <a:off x="6019801" y="1664029"/>
            <a:ext cx="1009649" cy="40289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A8C813CA-96AD-4366-8688-AC9C4C7F44F7}"/>
              </a:ext>
            </a:extLst>
          </p:cNvPr>
          <p:cNvSpPr txBox="1"/>
          <p:nvPr/>
        </p:nvSpPr>
        <p:spPr>
          <a:xfrm>
            <a:off x="7244039" y="3386848"/>
            <a:ext cx="4104723" cy="830997"/>
          </a:xfrm>
          <a:prstGeom prst="rect">
            <a:avLst/>
          </a:prstGeom>
          <a:noFill/>
          <a:ln w="38100">
            <a:solidFill>
              <a:schemeClr val="accent1"/>
            </a:solidFill>
          </a:ln>
        </p:spPr>
        <p:txBody>
          <a:bodyPr wrap="square">
            <a:spAutoFit/>
          </a:bodyPr>
          <a:lstStyle/>
          <a:p>
            <a:pPr algn="ctr"/>
            <a:r>
              <a:rPr lang="en-US" sz="1600" b="1" dirty="0">
                <a:solidFill>
                  <a:srgbClr val="C00000"/>
                </a:solidFill>
                <a:highlight>
                  <a:srgbClr val="FFFF00"/>
                </a:highlight>
              </a:rPr>
              <a:t>CITRIC ACID???  HUH?</a:t>
            </a:r>
          </a:p>
          <a:p>
            <a:pPr algn="ctr"/>
            <a:r>
              <a:rPr lang="en-US" sz="1600" b="1" dirty="0">
                <a:solidFill>
                  <a:srgbClr val="0070C0"/>
                </a:solidFill>
              </a:rPr>
              <a:t>It turns out that ADM was also involved in another world-wide pricing conspiracy.</a:t>
            </a:r>
          </a:p>
        </p:txBody>
      </p:sp>
      <p:cxnSp>
        <p:nvCxnSpPr>
          <p:cNvPr id="9" name="Straight Arrow Connector 8">
            <a:extLst>
              <a:ext uri="{FF2B5EF4-FFF2-40B4-BE49-F238E27FC236}">
                <a16:creationId xmlns:a16="http://schemas.microsoft.com/office/drawing/2014/main" id="{FDDB050B-DDDB-4D96-AAC2-030C7F2AC86A}"/>
              </a:ext>
            </a:extLst>
          </p:cNvPr>
          <p:cNvCxnSpPr>
            <a:cxnSpLocks/>
          </p:cNvCxnSpPr>
          <p:nvPr/>
        </p:nvCxnSpPr>
        <p:spPr>
          <a:xfrm flipH="1">
            <a:off x="5953124" y="3658317"/>
            <a:ext cx="981075" cy="101283"/>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A706BEC5-02E8-4192-8850-7A6FB11F80F1}"/>
              </a:ext>
            </a:extLst>
          </p:cNvPr>
          <p:cNvSpPr txBox="1">
            <a:spLocks noChangeArrowheads="1"/>
          </p:cNvSpPr>
          <p:nvPr/>
        </p:nvSpPr>
        <p:spPr bwMode="auto">
          <a:xfrm>
            <a:off x="820248" y="221658"/>
            <a:ext cx="570117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US" altLang="en-US" sz="3200" dirty="0">
                <a:latin typeface="Times New Roman" panose="02020603050405020304" pitchFamily="18" charset="0"/>
                <a:cs typeface="Times New Roman" panose="02020603050405020304" pitchFamily="18" charset="0"/>
              </a:rPr>
              <a:t>Monitoring Sales for the True-Up</a:t>
            </a:r>
          </a:p>
        </p:txBody>
      </p:sp>
      <p:cxnSp>
        <p:nvCxnSpPr>
          <p:cNvPr id="11" name="Straight Arrow Connector 10">
            <a:extLst>
              <a:ext uri="{FF2B5EF4-FFF2-40B4-BE49-F238E27FC236}">
                <a16:creationId xmlns:a16="http://schemas.microsoft.com/office/drawing/2014/main" id="{948C4217-4DAF-4484-865E-BE046D533980}"/>
              </a:ext>
            </a:extLst>
          </p:cNvPr>
          <p:cNvCxnSpPr>
            <a:cxnSpLocks/>
          </p:cNvCxnSpPr>
          <p:nvPr/>
        </p:nvCxnSpPr>
        <p:spPr>
          <a:xfrm flipH="1">
            <a:off x="5484019" y="2700808"/>
            <a:ext cx="1697831" cy="4079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2B556035-039D-4CD0-A5D1-114ECD83C820}"/>
              </a:ext>
            </a:extLst>
          </p:cNvPr>
          <p:cNvSpPr txBox="1"/>
          <p:nvPr/>
        </p:nvSpPr>
        <p:spPr>
          <a:xfrm>
            <a:off x="7362825" y="2241123"/>
            <a:ext cx="2438400" cy="830997"/>
          </a:xfrm>
          <a:prstGeom prst="rect">
            <a:avLst/>
          </a:prstGeom>
          <a:noFill/>
          <a:ln w="38100">
            <a:solidFill>
              <a:srgbClr val="0070C0"/>
            </a:solidFill>
          </a:ln>
        </p:spPr>
        <p:txBody>
          <a:bodyPr wrap="square" rtlCol="0">
            <a:spAutoFit/>
          </a:bodyPr>
          <a:lstStyle/>
          <a:p>
            <a:pPr algn="ctr"/>
            <a:r>
              <a:rPr lang="en-US" sz="1600" b="1" dirty="0">
                <a:solidFill>
                  <a:srgbClr val="0070C0"/>
                </a:solidFill>
              </a:rPr>
              <a:t>Cartels also must deal with new entry, which can destabilize cartel.</a:t>
            </a:r>
          </a:p>
        </p:txBody>
      </p:sp>
      <p:cxnSp>
        <p:nvCxnSpPr>
          <p:cNvPr id="14" name="Straight Arrow Connector 13">
            <a:extLst>
              <a:ext uri="{FF2B5EF4-FFF2-40B4-BE49-F238E27FC236}">
                <a16:creationId xmlns:a16="http://schemas.microsoft.com/office/drawing/2014/main" id="{47A74714-ECA4-4EAF-AFDF-7E3DDF02E8FB}"/>
              </a:ext>
            </a:extLst>
          </p:cNvPr>
          <p:cNvCxnSpPr>
            <a:cxnSpLocks/>
          </p:cNvCxnSpPr>
          <p:nvPr/>
        </p:nvCxnSpPr>
        <p:spPr>
          <a:xfrm flipH="1" flipV="1">
            <a:off x="5324475" y="5553075"/>
            <a:ext cx="1895475" cy="276583"/>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1ED750E4-9325-4655-8594-B394805FDD02}"/>
              </a:ext>
            </a:extLst>
          </p:cNvPr>
          <p:cNvSpPr txBox="1"/>
          <p:nvPr/>
        </p:nvSpPr>
        <p:spPr>
          <a:xfrm>
            <a:off x="7434262" y="5363572"/>
            <a:ext cx="4529138" cy="1200329"/>
          </a:xfrm>
          <a:prstGeom prst="rect">
            <a:avLst/>
          </a:prstGeom>
          <a:noFill/>
          <a:ln w="38100">
            <a:solidFill>
              <a:srgbClr val="0070C0"/>
            </a:solidFill>
          </a:ln>
        </p:spPr>
        <p:txBody>
          <a:bodyPr wrap="square" rtlCol="0">
            <a:spAutoFit/>
          </a:bodyPr>
          <a:lstStyle/>
          <a:p>
            <a:pPr algn="ctr"/>
            <a:r>
              <a:rPr lang="en-US" b="1" dirty="0">
                <a:solidFill>
                  <a:srgbClr val="C00000"/>
                </a:solidFill>
              </a:rPr>
              <a:t>Epilogue: The FBI raids the firms.  Large fines. Executives go to jail.  Whitacre goes to jail for embezzlement, despite cooperation.</a:t>
            </a:r>
          </a:p>
          <a:p>
            <a:pPr algn="ctr"/>
            <a:r>
              <a:rPr lang="en-US" b="1" dirty="0">
                <a:solidFill>
                  <a:srgbClr val="C00000"/>
                </a:solidFill>
              </a:rPr>
              <a:t>Citric acid cartel also prosecuted.</a:t>
            </a:r>
          </a:p>
        </p:txBody>
      </p:sp>
    </p:spTree>
    <p:extLst>
      <p:ext uri="{BB962C8B-B14F-4D97-AF65-F5344CB8AC3E}">
        <p14:creationId xmlns:p14="http://schemas.microsoft.com/office/powerpoint/2010/main" val="9263886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Box 1">
            <a:extLst>
              <a:ext uri="{FF2B5EF4-FFF2-40B4-BE49-F238E27FC236}">
                <a16:creationId xmlns:a16="http://schemas.microsoft.com/office/drawing/2014/main" id="{F77C6AA9-94DA-4A83-88AC-098BB4738BC4}"/>
              </a:ext>
            </a:extLst>
          </p:cNvPr>
          <p:cNvSpPr txBox="1">
            <a:spLocks noChangeArrowheads="1"/>
          </p:cNvSpPr>
          <p:nvPr/>
        </p:nvSpPr>
        <p:spPr bwMode="auto">
          <a:xfrm>
            <a:off x="2037665" y="838201"/>
            <a:ext cx="792935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US" altLang="en-US" sz="3200" dirty="0">
                <a:latin typeface="Times New Roman" panose="02020603050405020304" pitchFamily="18" charset="0"/>
                <a:cs typeface="Times New Roman" panose="02020603050405020304" pitchFamily="18" charset="0"/>
              </a:rPr>
              <a:t>Recall -- The Modern Economics of Collusion:</a:t>
            </a:r>
          </a:p>
        </p:txBody>
      </p:sp>
      <p:sp>
        <p:nvSpPr>
          <p:cNvPr id="3" name="TextBox 2">
            <a:extLst>
              <a:ext uri="{FF2B5EF4-FFF2-40B4-BE49-F238E27FC236}">
                <a16:creationId xmlns:a16="http://schemas.microsoft.com/office/drawing/2014/main" id="{4CBB848F-90AA-4353-ABB1-6ECB67F4ED56}"/>
              </a:ext>
            </a:extLst>
          </p:cNvPr>
          <p:cNvSpPr txBox="1"/>
          <p:nvPr/>
        </p:nvSpPr>
        <p:spPr>
          <a:xfrm>
            <a:off x="2186272" y="2540989"/>
            <a:ext cx="7249213" cy="2862322"/>
          </a:xfrm>
          <a:prstGeom prst="rect">
            <a:avLst/>
          </a:prstGeom>
          <a:noFill/>
          <a:ln>
            <a:solidFill>
              <a:schemeClr val="tx1"/>
            </a:solidFill>
          </a:ln>
        </p:spPr>
        <p:txBody>
          <a:bodyPr wrap="square">
            <a:spAutoFit/>
          </a:bodyPr>
          <a:lstStyle/>
          <a:p>
            <a:pPr algn="ctr">
              <a:defRPr/>
            </a:pPr>
            <a:r>
              <a:rPr lang="en-US" sz="2000" u="sng" dirty="0">
                <a:latin typeface="Times New Roman" charset="0"/>
                <a:ea typeface="Times New Roman" charset="0"/>
                <a:cs typeface="Times New Roman" charset="0"/>
              </a:rPr>
              <a:t>Solving “Cartel Problems”</a:t>
            </a:r>
          </a:p>
          <a:p>
            <a:pPr>
              <a:defRPr/>
            </a:pPr>
            <a:endParaRPr lang="en-US" sz="2000" dirty="0">
              <a:latin typeface="Times New Roman" charset="0"/>
              <a:ea typeface="Times New Roman" charset="0"/>
              <a:cs typeface="Times New Roman" charset="0"/>
            </a:endParaRPr>
          </a:p>
          <a:p>
            <a:pPr marL="285750" indent="-285750">
              <a:buFont typeface="Arial" panose="020B0604020202020204" pitchFamily="34" charset="0"/>
              <a:buChar char="•"/>
              <a:defRPr/>
            </a:pPr>
            <a:r>
              <a:rPr lang="en-US" sz="2000" u="sng" dirty="0">
                <a:latin typeface="Times New Roman" charset="0"/>
                <a:ea typeface="Times New Roman" charset="0"/>
                <a:cs typeface="Times New Roman" charset="0"/>
              </a:rPr>
              <a:t>Reaching consensus</a:t>
            </a:r>
            <a:r>
              <a:rPr lang="en-US" sz="2000" dirty="0">
                <a:latin typeface="Times New Roman" charset="0"/>
                <a:ea typeface="Times New Roman" charset="0"/>
                <a:cs typeface="Times New Roman" charset="0"/>
              </a:rPr>
              <a:t> on terms of coordination;</a:t>
            </a:r>
          </a:p>
          <a:p>
            <a:pPr>
              <a:defRPr/>
            </a:pPr>
            <a:endParaRPr lang="en-US" sz="2000" dirty="0">
              <a:latin typeface="Times New Roman" charset="0"/>
              <a:ea typeface="Times New Roman" charset="0"/>
              <a:cs typeface="Times New Roman" charset="0"/>
            </a:endParaRPr>
          </a:p>
          <a:p>
            <a:pPr marL="285750" indent="-285750">
              <a:buFont typeface="Arial" panose="020B0604020202020204" pitchFamily="34" charset="0"/>
              <a:buChar char="•"/>
              <a:defRPr/>
            </a:pPr>
            <a:r>
              <a:rPr lang="en-US" sz="2000" u="sng" dirty="0">
                <a:latin typeface="Times New Roman" charset="0"/>
                <a:ea typeface="Times New Roman" charset="0"/>
                <a:cs typeface="Times New Roman" charset="0"/>
              </a:rPr>
              <a:t>Deterring cheating</a:t>
            </a:r>
            <a:r>
              <a:rPr lang="en-US" sz="2000" dirty="0">
                <a:latin typeface="Times New Roman" charset="0"/>
                <a:ea typeface="Times New Roman" charset="0"/>
                <a:cs typeface="Times New Roman" charset="0"/>
              </a:rPr>
              <a:t> on that consensus; and</a:t>
            </a:r>
          </a:p>
          <a:p>
            <a:pPr>
              <a:defRPr/>
            </a:pPr>
            <a:endParaRPr lang="en-US" sz="2000" dirty="0">
              <a:latin typeface="Times New Roman" charset="0"/>
              <a:ea typeface="Times New Roman" charset="0"/>
              <a:cs typeface="Times New Roman" charset="0"/>
            </a:endParaRPr>
          </a:p>
          <a:p>
            <a:pPr marL="285750" indent="-285750">
              <a:buFont typeface="Arial" panose="020B0604020202020204" pitchFamily="34" charset="0"/>
              <a:buChar char="•"/>
              <a:defRPr/>
            </a:pPr>
            <a:r>
              <a:rPr lang="en-US" sz="2000" u="sng" dirty="0">
                <a:latin typeface="Times New Roman" charset="0"/>
                <a:ea typeface="Times New Roman" charset="0"/>
                <a:cs typeface="Times New Roman" charset="0"/>
              </a:rPr>
              <a:t>Preventing new competition</a:t>
            </a:r>
            <a:r>
              <a:rPr lang="en-US" sz="2000" dirty="0">
                <a:latin typeface="Times New Roman" charset="0"/>
                <a:ea typeface="Times New Roman" charset="0"/>
                <a:cs typeface="Times New Roman" charset="0"/>
              </a:rPr>
              <a:t>, whether in the form of expansion by fringe firms that are currently rivals but not part of the coordinated arrangement or in the form of new entry.</a:t>
            </a:r>
          </a:p>
        </p:txBody>
      </p:sp>
      <p:sp>
        <p:nvSpPr>
          <p:cNvPr id="46084" name="TextBox 3">
            <a:extLst>
              <a:ext uri="{FF2B5EF4-FFF2-40B4-BE49-F238E27FC236}">
                <a16:creationId xmlns:a16="http://schemas.microsoft.com/office/drawing/2014/main" id="{2238462E-37BB-46E0-9F01-1FC369BFF635}"/>
              </a:ext>
            </a:extLst>
          </p:cNvPr>
          <p:cNvSpPr txBox="1">
            <a:spLocks noChangeArrowheads="1"/>
          </p:cNvSpPr>
          <p:nvPr/>
        </p:nvSpPr>
        <p:spPr bwMode="auto">
          <a:xfrm>
            <a:off x="9067800" y="6248400"/>
            <a:ext cx="107433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sz="1600" dirty="0">
                <a:latin typeface="Times New Roman" panose="02020603050405020304" pitchFamily="18" charset="0"/>
                <a:cs typeface="Times New Roman" panose="02020603050405020304" pitchFamily="18" charset="0"/>
              </a:rPr>
              <a:t>pp. 306-07</a:t>
            </a:r>
          </a:p>
        </p:txBody>
      </p:sp>
      <p:sp>
        <p:nvSpPr>
          <p:cNvPr id="2" name="TextBox 1">
            <a:extLst>
              <a:ext uri="{FF2B5EF4-FFF2-40B4-BE49-F238E27FC236}">
                <a16:creationId xmlns:a16="http://schemas.microsoft.com/office/drawing/2014/main" id="{23CDB844-CF66-4991-ACEF-1B36EDD731A5}"/>
              </a:ext>
            </a:extLst>
          </p:cNvPr>
          <p:cNvSpPr txBox="1"/>
          <p:nvPr/>
        </p:nvSpPr>
        <p:spPr>
          <a:xfrm>
            <a:off x="1811225" y="1781927"/>
            <a:ext cx="7999306" cy="400110"/>
          </a:xfrm>
          <a:prstGeom prst="rect">
            <a:avLst/>
          </a:prstGeom>
          <a:noFill/>
          <a:ln w="19050">
            <a:solidFill>
              <a:schemeClr val="tx1"/>
            </a:solidFill>
          </a:ln>
        </p:spPr>
        <p:txBody>
          <a:bodyPr wrap="none" rtlCol="0">
            <a:spAutoFit/>
          </a:bodyPr>
          <a:lstStyle/>
          <a:p>
            <a:r>
              <a:rPr lang="en-US" sz="2000" dirty="0">
                <a:solidFill>
                  <a:srgbClr val="C00000"/>
                </a:solidFill>
              </a:rPr>
              <a:t>The Goal of a Cartel is to Exercise </a:t>
            </a:r>
            <a:r>
              <a:rPr lang="en-US" sz="2000" b="1" i="1" dirty="0">
                <a:solidFill>
                  <a:srgbClr val="C00000"/>
                </a:solidFill>
              </a:rPr>
              <a:t>Collective </a:t>
            </a:r>
            <a:r>
              <a:rPr lang="en-US" sz="2000" dirty="0">
                <a:solidFill>
                  <a:srgbClr val="C00000"/>
                </a:solidFill>
              </a:rPr>
              <a:t>Market Power -- Raise Price</a:t>
            </a:r>
          </a:p>
        </p:txBody>
      </p:sp>
      <p:sp>
        <p:nvSpPr>
          <p:cNvPr id="6" name="TextBox 5">
            <a:extLst>
              <a:ext uri="{FF2B5EF4-FFF2-40B4-BE49-F238E27FC236}">
                <a16:creationId xmlns:a16="http://schemas.microsoft.com/office/drawing/2014/main" id="{890FBD63-4D73-4241-8C60-4A0CA55E274E}"/>
              </a:ext>
            </a:extLst>
          </p:cNvPr>
          <p:cNvSpPr txBox="1"/>
          <p:nvPr/>
        </p:nvSpPr>
        <p:spPr>
          <a:xfrm>
            <a:off x="854461" y="5660249"/>
            <a:ext cx="10153934" cy="400110"/>
          </a:xfrm>
          <a:prstGeom prst="rect">
            <a:avLst/>
          </a:prstGeom>
          <a:noFill/>
          <a:ln w="19050">
            <a:solidFill>
              <a:schemeClr val="tx1"/>
            </a:solidFill>
          </a:ln>
        </p:spPr>
        <p:txBody>
          <a:bodyPr wrap="none" rtlCol="0">
            <a:spAutoFit/>
          </a:bodyPr>
          <a:lstStyle/>
          <a:p>
            <a:r>
              <a:rPr lang="en-US" sz="2000" dirty="0">
                <a:solidFill>
                  <a:srgbClr val="C00000"/>
                </a:solidFill>
              </a:rPr>
              <a:t>Solving these problems is more difficult if they face jail time if the cartel is detected and stopped</a:t>
            </a:r>
            <a:r>
              <a:rPr lang="en-US" sz="2000" dirty="0"/>
              <a:t>.</a:t>
            </a:r>
          </a:p>
        </p:txBody>
      </p:sp>
    </p:spTree>
    <p:extLst>
      <p:ext uri="{BB962C8B-B14F-4D97-AF65-F5344CB8AC3E}">
        <p14:creationId xmlns:p14="http://schemas.microsoft.com/office/powerpoint/2010/main" val="34253414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27116" y="115357"/>
            <a:ext cx="10515600" cy="1348546"/>
          </a:xfrm>
        </p:spPr>
        <p:txBody>
          <a:bodyPr/>
          <a:lstStyle/>
          <a:p>
            <a:r>
              <a:rPr lang="en-US" dirty="0"/>
              <a:t>How Did the Lysine Cartel Solve the Cartel Problems?</a:t>
            </a:r>
          </a:p>
        </p:txBody>
      </p:sp>
      <p:sp>
        <p:nvSpPr>
          <p:cNvPr id="5" name="Content Placeholder 4"/>
          <p:cNvSpPr>
            <a:spLocks noGrp="1"/>
          </p:cNvSpPr>
          <p:nvPr>
            <p:ph idx="1"/>
          </p:nvPr>
        </p:nvSpPr>
        <p:spPr>
          <a:xfrm>
            <a:off x="928281" y="1341135"/>
            <a:ext cx="9053919" cy="5513918"/>
          </a:xfrm>
        </p:spPr>
        <p:txBody>
          <a:bodyPr>
            <a:normAutofit fontScale="92500" lnSpcReduction="10000"/>
          </a:bodyPr>
          <a:lstStyle/>
          <a:p>
            <a:pPr lvl="1"/>
            <a:r>
              <a:rPr lang="en-US" dirty="0">
                <a:solidFill>
                  <a:srgbClr val="C00000"/>
                </a:solidFill>
              </a:rPr>
              <a:t>Reach (Rough) Consensus on Terms of Conspiracy </a:t>
            </a:r>
          </a:p>
          <a:p>
            <a:pPr marL="914400" lvl="2" indent="0">
              <a:buNone/>
            </a:pPr>
            <a:r>
              <a:rPr lang="en-US" i="1" dirty="0"/>
              <a:t>“Our competitors are our friends. Our customers are the enemy."</a:t>
            </a:r>
          </a:p>
          <a:p>
            <a:pPr lvl="2"/>
            <a:r>
              <a:rPr lang="en-US" dirty="0"/>
              <a:t>Agree on prices (by country)</a:t>
            </a:r>
            <a:endParaRPr lang="en-US" b="1" i="1" dirty="0"/>
          </a:p>
          <a:p>
            <a:pPr lvl="2"/>
            <a:r>
              <a:rPr lang="en-US" dirty="0"/>
              <a:t>Allocate sales volume (by country) </a:t>
            </a:r>
            <a:r>
              <a:rPr lang="en-US" b="1" i="1" dirty="0">
                <a:solidFill>
                  <a:srgbClr val="0070C0"/>
                </a:solidFill>
              </a:rPr>
              <a:t>(eventually!)</a:t>
            </a:r>
          </a:p>
          <a:p>
            <a:pPr lvl="2"/>
            <a:r>
              <a:rPr lang="en-US" dirty="0"/>
              <a:t>Set current sales quotas &amp; shares of anticipated market growth</a:t>
            </a:r>
            <a:br>
              <a:rPr lang="en-US" dirty="0"/>
            </a:br>
            <a:endParaRPr lang="en-US" dirty="0"/>
          </a:p>
          <a:p>
            <a:pPr lvl="1"/>
            <a:r>
              <a:rPr lang="en-US" dirty="0">
                <a:solidFill>
                  <a:srgbClr val="C00000"/>
                </a:solidFill>
              </a:rPr>
              <a:t>Detect and Punish Cheating (Price Cutting)</a:t>
            </a:r>
          </a:p>
          <a:p>
            <a:pPr marL="914400" lvl="2" indent="0">
              <a:buNone/>
            </a:pPr>
            <a:r>
              <a:rPr lang="en-US" i="1" dirty="0"/>
              <a:t>How to deter incentive to undercut the cartel price to steal away customers?</a:t>
            </a:r>
          </a:p>
          <a:p>
            <a:pPr lvl="2"/>
            <a:r>
              <a:rPr lang="en-US" b="1" i="1" dirty="0">
                <a:solidFill>
                  <a:srgbClr val="0070C0"/>
                </a:solidFill>
              </a:rPr>
              <a:t>1- Verification of price quotes</a:t>
            </a:r>
            <a:r>
              <a:rPr lang="en-US" b="1" dirty="0">
                <a:solidFill>
                  <a:srgbClr val="0070C0"/>
                </a:solidFill>
              </a:rPr>
              <a:t>: </a:t>
            </a:r>
            <a:r>
              <a:rPr lang="en-US" dirty="0"/>
              <a:t>Prevents customers from lying about bid received</a:t>
            </a:r>
          </a:p>
          <a:p>
            <a:pPr lvl="2"/>
            <a:r>
              <a:rPr lang="en-US" b="1" i="1" dirty="0">
                <a:solidFill>
                  <a:srgbClr val="0070C0"/>
                </a:solidFill>
              </a:rPr>
              <a:t>2- Credible threat of “quick response” against “cheating: </a:t>
            </a:r>
            <a:r>
              <a:rPr lang="en-US" dirty="0"/>
              <a:t>We will flood the market”</a:t>
            </a:r>
          </a:p>
          <a:p>
            <a:pPr lvl="2"/>
            <a:r>
              <a:rPr lang="en-US" b="1" i="1" dirty="0">
                <a:solidFill>
                  <a:srgbClr val="0070C0"/>
                </a:solidFill>
              </a:rPr>
              <a:t>3- True-up system: </a:t>
            </a:r>
            <a:r>
              <a:rPr lang="en-US" dirty="0"/>
              <a:t>Eliminates incentives to cheat with profit-sharing -- Compensate those who came up short by payments from those that sold more than quota</a:t>
            </a:r>
            <a:br>
              <a:rPr lang="en-US" dirty="0"/>
            </a:br>
            <a:endParaRPr lang="en-US" dirty="0"/>
          </a:p>
          <a:p>
            <a:pPr lvl="1"/>
            <a:r>
              <a:rPr lang="en-US" dirty="0">
                <a:solidFill>
                  <a:srgbClr val="C00000"/>
                </a:solidFill>
              </a:rPr>
              <a:t>Deter New Entry/Expansion</a:t>
            </a:r>
          </a:p>
          <a:p>
            <a:pPr lvl="2"/>
            <a:r>
              <a:rPr lang="en-US" dirty="0"/>
              <a:t>ADM and then </a:t>
            </a:r>
            <a:r>
              <a:rPr lang="en-US" dirty="0" err="1"/>
              <a:t>Cheil</a:t>
            </a:r>
            <a:r>
              <a:rPr lang="en-US" dirty="0"/>
              <a:t> entry initially destabilized Asian cartel </a:t>
            </a:r>
          </a:p>
          <a:p>
            <a:pPr lvl="2"/>
            <a:r>
              <a:rPr lang="en-US" dirty="0"/>
              <a:t>Barriers to entry apparently prevented more entry</a:t>
            </a:r>
          </a:p>
          <a:p>
            <a:pPr lvl="2"/>
            <a:endParaRPr lang="en-US" dirty="0"/>
          </a:p>
        </p:txBody>
      </p:sp>
      <p:sp>
        <p:nvSpPr>
          <p:cNvPr id="3" name="Slide Number Placeholder 2"/>
          <p:cNvSpPr>
            <a:spLocks noGrp="1"/>
          </p:cNvSpPr>
          <p:nvPr>
            <p:ph type="sldNum" sz="quarter" idx="12"/>
          </p:nvPr>
        </p:nvSpPr>
        <p:spPr/>
        <p:txBody>
          <a:bodyPr/>
          <a:lstStyle/>
          <a:p>
            <a:pPr>
              <a:defRPr/>
            </a:pPr>
            <a:fld id="{9B6AD51A-0E86-4596-9A67-821C290B10CE}" type="slidenum">
              <a:rPr lang="en-US" smtClean="0"/>
              <a:pPr>
                <a:defRPr/>
              </a:pPr>
              <a:t>26</a:t>
            </a:fld>
            <a:endParaRPr lang="en-US" dirty="0"/>
          </a:p>
        </p:txBody>
      </p:sp>
    </p:spTree>
    <p:extLst>
      <p:ext uri="{BB962C8B-B14F-4D97-AF65-F5344CB8AC3E}">
        <p14:creationId xmlns:p14="http://schemas.microsoft.com/office/powerpoint/2010/main" val="29065032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F4D258-E096-4A11-88F8-7068662C2A00}"/>
              </a:ext>
            </a:extLst>
          </p:cNvPr>
          <p:cNvSpPr>
            <a:spLocks noGrp="1"/>
          </p:cNvSpPr>
          <p:nvPr>
            <p:ph type="title"/>
          </p:nvPr>
        </p:nvSpPr>
        <p:spPr/>
        <p:txBody>
          <a:bodyPr>
            <a:normAutofit/>
          </a:bodyPr>
          <a:lstStyle/>
          <a:p>
            <a:r>
              <a:rPr lang="en-US" sz="3200" dirty="0"/>
              <a:t>Collusion is More Likely to Succeed For Certain Market Conditions – How Many of These in </a:t>
            </a:r>
            <a:r>
              <a:rPr lang="en-US" sz="3200" i="1" dirty="0"/>
              <a:t>Andreas?</a:t>
            </a:r>
          </a:p>
        </p:txBody>
      </p:sp>
      <p:sp>
        <p:nvSpPr>
          <p:cNvPr id="3" name="Content Placeholder 2">
            <a:extLst>
              <a:ext uri="{FF2B5EF4-FFF2-40B4-BE49-F238E27FC236}">
                <a16:creationId xmlns:a16="http://schemas.microsoft.com/office/drawing/2014/main" id="{5ADC8299-5CC8-4CCF-B160-9530F7DB46C0}"/>
              </a:ext>
            </a:extLst>
          </p:cNvPr>
          <p:cNvSpPr>
            <a:spLocks noGrp="1"/>
          </p:cNvSpPr>
          <p:nvPr>
            <p:ph idx="1"/>
          </p:nvPr>
        </p:nvSpPr>
        <p:spPr>
          <a:xfrm>
            <a:off x="838200" y="1825624"/>
            <a:ext cx="7962900" cy="5032375"/>
          </a:xfrm>
        </p:spPr>
        <p:txBody>
          <a:bodyPr>
            <a:normAutofit fontScale="47500" lnSpcReduction="20000"/>
          </a:bodyPr>
          <a:lstStyle/>
          <a:p>
            <a:r>
              <a:rPr lang="en-US" sz="4200" dirty="0"/>
              <a:t>Few firms (but this turns out not to fully necessary)</a:t>
            </a:r>
          </a:p>
          <a:p>
            <a:r>
              <a:rPr lang="en-US" sz="4200" dirty="0"/>
              <a:t>Product homogeneity</a:t>
            </a:r>
          </a:p>
          <a:p>
            <a:r>
              <a:rPr lang="en-US" sz="4200" dirty="0"/>
              <a:t>Simple products</a:t>
            </a:r>
          </a:p>
          <a:p>
            <a:r>
              <a:rPr lang="en-US" sz="4200" dirty="0"/>
              <a:t>Transparent prices </a:t>
            </a:r>
          </a:p>
          <a:p>
            <a:r>
              <a:rPr lang="en-US" sz="4200" dirty="0"/>
              <a:t>Open (public) transactions</a:t>
            </a:r>
          </a:p>
          <a:p>
            <a:r>
              <a:rPr lang="en-US" sz="4200" dirty="0"/>
              <a:t>Small transactions </a:t>
            </a:r>
          </a:p>
          <a:p>
            <a:r>
              <a:rPr lang="en-US" sz="4200" dirty="0"/>
              <a:t>Small buyers</a:t>
            </a:r>
          </a:p>
          <a:p>
            <a:r>
              <a:rPr lang="en-US" sz="4200" dirty="0"/>
              <a:t>Inelastic market demand</a:t>
            </a:r>
          </a:p>
          <a:p>
            <a:r>
              <a:rPr lang="en-US" sz="4200" dirty="0"/>
              <a:t>Barriers to entry</a:t>
            </a:r>
          </a:p>
          <a:p>
            <a:r>
              <a:rPr lang="en-US" sz="4200" dirty="0"/>
              <a:t>Stable demand</a:t>
            </a:r>
          </a:p>
          <a:p>
            <a:r>
              <a:rPr lang="en-US" sz="4200" dirty="0"/>
              <a:t>Multiple market interaction (punishment can occur in a separate market)</a:t>
            </a:r>
          </a:p>
          <a:p>
            <a:r>
              <a:rPr lang="en-US" sz="4200" dirty="0"/>
              <a:t>Excess Capacity</a:t>
            </a:r>
          </a:p>
          <a:p>
            <a:pPr lvl="1"/>
            <a:r>
              <a:rPr lang="en-US" sz="3800" i="1" dirty="0"/>
              <a:t>Excess capacity is a mixed bag </a:t>
            </a:r>
          </a:p>
          <a:p>
            <a:pPr lvl="1"/>
            <a:r>
              <a:rPr lang="en-US" sz="3800" dirty="0"/>
              <a:t>Greater incentive to cheat </a:t>
            </a:r>
          </a:p>
          <a:p>
            <a:pPr lvl="1"/>
            <a:r>
              <a:rPr lang="en-US" sz="3800" dirty="0"/>
              <a:t>But - Greater ability to punish</a:t>
            </a:r>
          </a:p>
          <a:p>
            <a:endParaRPr lang="en-US" dirty="0"/>
          </a:p>
        </p:txBody>
      </p:sp>
      <p:sp>
        <p:nvSpPr>
          <p:cNvPr id="4" name="TextBox 3">
            <a:extLst>
              <a:ext uri="{FF2B5EF4-FFF2-40B4-BE49-F238E27FC236}">
                <a16:creationId xmlns:a16="http://schemas.microsoft.com/office/drawing/2014/main" id="{628CA4F4-B2A5-495C-8240-5C4C18BB1F6E}"/>
              </a:ext>
            </a:extLst>
          </p:cNvPr>
          <p:cNvSpPr txBox="1"/>
          <p:nvPr/>
        </p:nvSpPr>
        <p:spPr>
          <a:xfrm>
            <a:off x="6010275" y="5771544"/>
            <a:ext cx="4229100" cy="584775"/>
          </a:xfrm>
          <a:prstGeom prst="rect">
            <a:avLst/>
          </a:prstGeom>
          <a:noFill/>
          <a:ln w="38100">
            <a:solidFill>
              <a:schemeClr val="accent1"/>
            </a:solidFill>
          </a:ln>
        </p:spPr>
        <p:txBody>
          <a:bodyPr wrap="square">
            <a:spAutoFit/>
          </a:bodyPr>
          <a:lstStyle/>
          <a:p>
            <a:pPr algn="ctr"/>
            <a:r>
              <a:rPr lang="en-US" sz="1600" b="1" dirty="0">
                <a:solidFill>
                  <a:srgbClr val="0070C0"/>
                </a:solidFill>
              </a:rPr>
              <a:t>How did ADM’s excess capacity </a:t>
            </a:r>
            <a:br>
              <a:rPr lang="en-US" sz="1600" b="1" dirty="0">
                <a:solidFill>
                  <a:srgbClr val="0070C0"/>
                </a:solidFill>
              </a:rPr>
            </a:br>
            <a:r>
              <a:rPr lang="en-US" sz="1600" b="1" dirty="0">
                <a:solidFill>
                  <a:srgbClr val="0070C0"/>
                </a:solidFill>
              </a:rPr>
              <a:t>affect the cartel?</a:t>
            </a:r>
          </a:p>
        </p:txBody>
      </p:sp>
      <p:cxnSp>
        <p:nvCxnSpPr>
          <p:cNvPr id="5" name="Straight Arrow Connector 4">
            <a:extLst>
              <a:ext uri="{FF2B5EF4-FFF2-40B4-BE49-F238E27FC236}">
                <a16:creationId xmlns:a16="http://schemas.microsoft.com/office/drawing/2014/main" id="{00E3662D-B878-496B-B9FC-547B7C887219}"/>
              </a:ext>
            </a:extLst>
          </p:cNvPr>
          <p:cNvCxnSpPr>
            <a:cxnSpLocks/>
          </p:cNvCxnSpPr>
          <p:nvPr/>
        </p:nvCxnSpPr>
        <p:spPr>
          <a:xfrm flipH="1">
            <a:off x="4743450" y="6085760"/>
            <a:ext cx="981075" cy="101283"/>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42689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3EE54B-076F-4624-8588-B8168A3B6CFD}"/>
              </a:ext>
            </a:extLst>
          </p:cNvPr>
          <p:cNvSpPr>
            <a:spLocks noGrp="1"/>
          </p:cNvSpPr>
          <p:nvPr>
            <p:ph type="title"/>
          </p:nvPr>
        </p:nvSpPr>
        <p:spPr>
          <a:xfrm>
            <a:off x="495300" y="0"/>
            <a:ext cx="10515600" cy="1325563"/>
          </a:xfrm>
        </p:spPr>
        <p:txBody>
          <a:bodyPr>
            <a:normAutofit/>
          </a:bodyPr>
          <a:lstStyle/>
          <a:p>
            <a:r>
              <a:rPr lang="en-US" sz="3200" dirty="0"/>
              <a:t>How Common are Cartels?</a:t>
            </a:r>
          </a:p>
        </p:txBody>
      </p:sp>
      <p:sp>
        <p:nvSpPr>
          <p:cNvPr id="3" name="Content Placeholder 2">
            <a:extLst>
              <a:ext uri="{FF2B5EF4-FFF2-40B4-BE49-F238E27FC236}">
                <a16:creationId xmlns:a16="http://schemas.microsoft.com/office/drawing/2014/main" id="{78B52F0B-CEB5-4020-8A8A-AE83F28344D3}"/>
              </a:ext>
            </a:extLst>
          </p:cNvPr>
          <p:cNvSpPr>
            <a:spLocks noGrp="1"/>
          </p:cNvSpPr>
          <p:nvPr>
            <p:ph idx="1"/>
          </p:nvPr>
        </p:nvSpPr>
        <p:spPr>
          <a:xfrm>
            <a:off x="276225" y="1212457"/>
            <a:ext cx="8524875" cy="5426468"/>
          </a:xfrm>
        </p:spPr>
        <p:txBody>
          <a:bodyPr>
            <a:normAutofit fontScale="62500" lnSpcReduction="20000"/>
          </a:bodyPr>
          <a:lstStyle/>
          <a:p>
            <a:r>
              <a:rPr lang="en-US" dirty="0">
                <a:solidFill>
                  <a:srgbClr val="C00000"/>
                </a:solidFill>
              </a:rPr>
              <a:t>Given jail, high fines and treble damage, one might think that cartels would be rare, especially among large firms </a:t>
            </a:r>
          </a:p>
          <a:p>
            <a:pPr lvl="1"/>
            <a:r>
              <a:rPr lang="en-US" dirty="0"/>
              <a:t>DOJ assumed cartels would be small firms, often selling to municipalities that had public bidding</a:t>
            </a:r>
          </a:p>
          <a:p>
            <a:pPr lvl="1"/>
            <a:r>
              <a:rPr lang="en-US" dirty="0"/>
              <a:t>E.g., school milk, road builders; real estate foreclosure auctions</a:t>
            </a:r>
          </a:p>
          <a:p>
            <a:pPr lvl="1"/>
            <a:r>
              <a:rPr lang="en-US" dirty="0"/>
              <a:t>GE/Westinghouse cartel in the 1960s was viewed as the exception</a:t>
            </a:r>
          </a:p>
          <a:p>
            <a:r>
              <a:rPr lang="en-US" dirty="0">
                <a:solidFill>
                  <a:srgbClr val="C00000"/>
                </a:solidFill>
              </a:rPr>
              <a:t>But, the DOJ leniency program (1994) showed this to be hugely incorrect</a:t>
            </a:r>
          </a:p>
          <a:p>
            <a:pPr lvl="1"/>
            <a:r>
              <a:rPr lang="en-US" dirty="0"/>
              <a:t>It uncovered numerous world-wide cartels that had operated for long periods of time</a:t>
            </a:r>
          </a:p>
          <a:p>
            <a:pPr lvl="1"/>
            <a:r>
              <a:rPr lang="en-US" dirty="0"/>
              <a:t>Vitamins manufacturer world-wide cartel was the first</a:t>
            </a:r>
          </a:p>
          <a:p>
            <a:r>
              <a:rPr lang="en-US" dirty="0"/>
              <a:t>Recent sell-side cartelization cases involving large companies</a:t>
            </a:r>
          </a:p>
          <a:p>
            <a:pPr lvl="1"/>
            <a:r>
              <a:rPr lang="en-US" dirty="0"/>
              <a:t>Generic drug companies</a:t>
            </a:r>
          </a:p>
          <a:p>
            <a:pPr lvl="1"/>
            <a:r>
              <a:rPr lang="en-US" dirty="0"/>
              <a:t>Tuna fish packers; Chicken processors </a:t>
            </a:r>
          </a:p>
          <a:p>
            <a:pPr lvl="1"/>
            <a:r>
              <a:rPr lang="en-US" dirty="0"/>
              <a:t>Government bond buyers </a:t>
            </a:r>
          </a:p>
          <a:p>
            <a:pPr lvl="1"/>
            <a:r>
              <a:rPr lang="en-US" dirty="0"/>
              <a:t>Foreign exchange traders</a:t>
            </a:r>
          </a:p>
          <a:p>
            <a:pPr lvl="1"/>
            <a:r>
              <a:rPr lang="en-US" dirty="0"/>
              <a:t>Airlines (cargo rates)</a:t>
            </a:r>
          </a:p>
          <a:p>
            <a:pPr lvl="1"/>
            <a:r>
              <a:rPr lang="en-US" dirty="0"/>
              <a:t>Auto parts manufacturers</a:t>
            </a:r>
          </a:p>
          <a:p>
            <a:r>
              <a:rPr lang="en-US" dirty="0"/>
              <a:t>DOJ detects 8-10 cartels per year; many international </a:t>
            </a:r>
            <a:r>
              <a:rPr lang="en-US" i="1" dirty="0"/>
              <a:t>– </a:t>
            </a:r>
            <a:r>
              <a:rPr lang="en-US" i="1" dirty="0">
                <a:solidFill>
                  <a:srgbClr val="C00000"/>
                </a:solidFill>
              </a:rPr>
              <a:t>Buy-side cartels too</a:t>
            </a:r>
          </a:p>
          <a:p>
            <a:r>
              <a:rPr lang="en-US" dirty="0"/>
              <a:t>Annual Cartel Corporate Fines above $2 billion (Obama-1), rising to more than $8 billion (Obama-2) </a:t>
            </a:r>
          </a:p>
          <a:p>
            <a:r>
              <a:rPr lang="en-US" dirty="0"/>
              <a:t>Permissible cooperation during </a:t>
            </a:r>
            <a:r>
              <a:rPr lang="en-US" dirty="0" err="1"/>
              <a:t>Covid</a:t>
            </a:r>
            <a:r>
              <a:rPr lang="en-US" dirty="0"/>
              <a:t> also may lead to some illegal coordination or </a:t>
            </a:r>
            <a:br>
              <a:rPr lang="en-US" dirty="0"/>
            </a:br>
            <a:r>
              <a:rPr lang="en-US" dirty="0"/>
              <a:t>price fixing in the post-</a:t>
            </a:r>
            <a:r>
              <a:rPr lang="en-US" dirty="0" err="1"/>
              <a:t>Covid</a:t>
            </a:r>
            <a:r>
              <a:rPr lang="en-US" dirty="0"/>
              <a:t> world</a:t>
            </a:r>
          </a:p>
        </p:txBody>
      </p:sp>
      <p:sp>
        <p:nvSpPr>
          <p:cNvPr id="4" name="Slide Number Placeholder 3">
            <a:extLst>
              <a:ext uri="{FF2B5EF4-FFF2-40B4-BE49-F238E27FC236}">
                <a16:creationId xmlns:a16="http://schemas.microsoft.com/office/drawing/2014/main" id="{C81631A7-9390-473A-992C-D2CFDE312B70}"/>
              </a:ext>
            </a:extLst>
          </p:cNvPr>
          <p:cNvSpPr>
            <a:spLocks noGrp="1"/>
          </p:cNvSpPr>
          <p:nvPr>
            <p:ph type="sldNum" sz="quarter" idx="12"/>
          </p:nvPr>
        </p:nvSpPr>
        <p:spPr>
          <a:xfrm>
            <a:off x="8515350" y="6353176"/>
            <a:ext cx="2838450" cy="368300"/>
          </a:xfrm>
        </p:spPr>
        <p:txBody>
          <a:bodyPr/>
          <a:lstStyle/>
          <a:p>
            <a:fld id="{B860579A-1FF0-4BB7-B3E0-9F77702503E1}" type="slidenum">
              <a:rPr lang="en-US" smtClean="0"/>
              <a:t>28</a:t>
            </a:fld>
            <a:endParaRPr lang="en-US"/>
          </a:p>
        </p:txBody>
      </p:sp>
      <p:sp>
        <p:nvSpPr>
          <p:cNvPr id="5" name="TextBox 4">
            <a:extLst>
              <a:ext uri="{FF2B5EF4-FFF2-40B4-BE49-F238E27FC236}">
                <a16:creationId xmlns:a16="http://schemas.microsoft.com/office/drawing/2014/main" id="{309B711D-3458-40B2-BE3D-7B5CBBBC36D9}"/>
              </a:ext>
            </a:extLst>
          </p:cNvPr>
          <p:cNvSpPr txBox="1"/>
          <p:nvPr/>
        </p:nvSpPr>
        <p:spPr>
          <a:xfrm>
            <a:off x="7924800" y="6027450"/>
            <a:ext cx="3552825" cy="584775"/>
          </a:xfrm>
          <a:prstGeom prst="rect">
            <a:avLst/>
          </a:prstGeom>
          <a:noFill/>
          <a:ln w="38100">
            <a:solidFill>
              <a:schemeClr val="accent1"/>
            </a:solidFill>
          </a:ln>
        </p:spPr>
        <p:txBody>
          <a:bodyPr wrap="square">
            <a:spAutoFit/>
          </a:bodyPr>
          <a:lstStyle/>
          <a:p>
            <a:pPr algn="ctr"/>
            <a:r>
              <a:rPr lang="en-US" sz="1600" b="1" dirty="0">
                <a:solidFill>
                  <a:srgbClr val="0070C0"/>
                </a:solidFill>
              </a:rPr>
              <a:t>Keep this in mind when you read </a:t>
            </a:r>
            <a:br>
              <a:rPr lang="en-US" sz="1600" b="1" dirty="0">
                <a:solidFill>
                  <a:srgbClr val="0070C0"/>
                </a:solidFill>
              </a:rPr>
            </a:br>
            <a:r>
              <a:rPr lang="en-US" sz="1600" b="1" i="1" dirty="0">
                <a:solidFill>
                  <a:srgbClr val="0070C0"/>
                </a:solidFill>
              </a:rPr>
              <a:t>Socony Vacuum </a:t>
            </a:r>
            <a:r>
              <a:rPr lang="en-US" sz="1600" b="1" dirty="0">
                <a:solidFill>
                  <a:srgbClr val="0070C0"/>
                </a:solidFill>
              </a:rPr>
              <a:t>in Topic 3</a:t>
            </a:r>
          </a:p>
        </p:txBody>
      </p:sp>
      <p:cxnSp>
        <p:nvCxnSpPr>
          <p:cNvPr id="6" name="Straight Arrow Connector 5">
            <a:extLst>
              <a:ext uri="{FF2B5EF4-FFF2-40B4-BE49-F238E27FC236}">
                <a16:creationId xmlns:a16="http://schemas.microsoft.com/office/drawing/2014/main" id="{1F6F95F7-0705-4FC0-8DE3-E84621D35D3E}"/>
              </a:ext>
            </a:extLst>
          </p:cNvPr>
          <p:cNvCxnSpPr>
            <a:cxnSpLocks/>
          </p:cNvCxnSpPr>
          <p:nvPr/>
        </p:nvCxnSpPr>
        <p:spPr>
          <a:xfrm flipH="1" flipV="1">
            <a:off x="4538662" y="6267450"/>
            <a:ext cx="3290888" cy="10477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0E4D0B64-04E1-463F-9D2A-E53F09D0E316}"/>
              </a:ext>
            </a:extLst>
          </p:cNvPr>
          <p:cNvSpPr txBox="1"/>
          <p:nvPr/>
        </p:nvSpPr>
        <p:spPr>
          <a:xfrm>
            <a:off x="9282553" y="2451826"/>
            <a:ext cx="2195072" cy="646331"/>
          </a:xfrm>
          <a:prstGeom prst="rect">
            <a:avLst/>
          </a:prstGeom>
          <a:noFill/>
          <a:ln w="38100">
            <a:solidFill>
              <a:schemeClr val="accent1"/>
            </a:solidFill>
          </a:ln>
        </p:spPr>
        <p:txBody>
          <a:bodyPr wrap="square">
            <a:spAutoFit/>
          </a:bodyPr>
          <a:lstStyle/>
          <a:p>
            <a:pPr algn="ctr"/>
            <a:r>
              <a:rPr lang="en-US" b="1" dirty="0">
                <a:solidFill>
                  <a:srgbClr val="0070C0"/>
                </a:solidFill>
              </a:rPr>
              <a:t>See next slide on leniency program</a:t>
            </a:r>
          </a:p>
        </p:txBody>
      </p:sp>
      <p:cxnSp>
        <p:nvCxnSpPr>
          <p:cNvPr id="8" name="Straight Arrow Connector 7">
            <a:extLst>
              <a:ext uri="{FF2B5EF4-FFF2-40B4-BE49-F238E27FC236}">
                <a16:creationId xmlns:a16="http://schemas.microsoft.com/office/drawing/2014/main" id="{D2CA4649-44F3-43EC-BCDB-2298EF5B6F75}"/>
              </a:ext>
            </a:extLst>
          </p:cNvPr>
          <p:cNvCxnSpPr>
            <a:cxnSpLocks/>
          </p:cNvCxnSpPr>
          <p:nvPr/>
        </p:nvCxnSpPr>
        <p:spPr>
          <a:xfrm flipH="1" flipV="1">
            <a:off x="7484268" y="2451826"/>
            <a:ext cx="1528763" cy="1723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205911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Sidebar 3-1: Gov’t Cartel “Leniency” Programs </a:t>
            </a:r>
            <a:r>
              <a:rPr lang="en-US" i="1" dirty="0"/>
              <a:t>(p. 321)</a:t>
            </a:r>
            <a:r>
              <a:rPr lang="en-US" dirty="0"/>
              <a:t> </a:t>
            </a:r>
          </a:p>
        </p:txBody>
      </p:sp>
      <p:sp>
        <p:nvSpPr>
          <p:cNvPr id="3" name="Content Placeholder 2"/>
          <p:cNvSpPr>
            <a:spLocks noGrp="1"/>
          </p:cNvSpPr>
          <p:nvPr>
            <p:ph idx="1"/>
          </p:nvPr>
        </p:nvSpPr>
        <p:spPr>
          <a:xfrm>
            <a:off x="645160" y="1690687"/>
            <a:ext cx="8255000" cy="4802187"/>
          </a:xfrm>
        </p:spPr>
        <p:txBody>
          <a:bodyPr>
            <a:normAutofit fontScale="70000" lnSpcReduction="20000"/>
          </a:bodyPr>
          <a:lstStyle/>
          <a:p>
            <a:r>
              <a:rPr lang="en-US" dirty="0"/>
              <a:t>Adopted in US in 1994</a:t>
            </a:r>
          </a:p>
          <a:p>
            <a:r>
              <a:rPr lang="en-US" dirty="0"/>
              <a:t>Goals</a:t>
            </a:r>
          </a:p>
          <a:p>
            <a:pPr lvl="1"/>
            <a:r>
              <a:rPr lang="en-US" dirty="0"/>
              <a:t>Facilitate detection of cartels</a:t>
            </a:r>
          </a:p>
          <a:p>
            <a:pPr lvl="1"/>
            <a:r>
              <a:rPr lang="en-US" dirty="0"/>
              <a:t>Facilitation cartel breakdown</a:t>
            </a:r>
          </a:p>
          <a:p>
            <a:pPr lvl="1"/>
            <a:r>
              <a:rPr lang="en-US" dirty="0"/>
              <a:t>Deter cartel formation?</a:t>
            </a:r>
          </a:p>
          <a:p>
            <a:r>
              <a:rPr lang="en-US" dirty="0"/>
              <a:t>Mechanism: </a:t>
            </a:r>
          </a:p>
          <a:p>
            <a:pPr lvl="1"/>
            <a:r>
              <a:rPr lang="en-US" dirty="0"/>
              <a:t>Incentivize a conspirator to “rat out” the cartel</a:t>
            </a:r>
          </a:p>
          <a:p>
            <a:pPr lvl="1"/>
            <a:r>
              <a:rPr lang="en-US" i="1" dirty="0">
                <a:solidFill>
                  <a:srgbClr val="C00000"/>
                </a:solidFill>
              </a:rPr>
              <a:t>Supercharge their prisoner’s dilemma incentives to confess</a:t>
            </a:r>
          </a:p>
          <a:p>
            <a:r>
              <a:rPr lang="en-US" dirty="0"/>
              <a:t>Provisions</a:t>
            </a:r>
          </a:p>
          <a:p>
            <a:pPr lvl="1"/>
            <a:r>
              <a:rPr lang="en-US" dirty="0"/>
              <a:t>Immunity from criminal prosecution in return for cooperation</a:t>
            </a:r>
          </a:p>
          <a:p>
            <a:pPr lvl="1"/>
            <a:r>
              <a:rPr lang="en-US" dirty="0"/>
              <a:t>Reduced exposure to civil liability</a:t>
            </a:r>
          </a:p>
          <a:p>
            <a:r>
              <a:rPr lang="en-US" dirty="0"/>
              <a:t>First example</a:t>
            </a:r>
          </a:p>
          <a:p>
            <a:pPr lvl="1"/>
            <a:r>
              <a:rPr lang="en-US" dirty="0"/>
              <a:t>Rhone </a:t>
            </a:r>
            <a:r>
              <a:rPr lang="en-US" dirty="0" err="1"/>
              <a:t>Polenc</a:t>
            </a:r>
            <a:r>
              <a:rPr lang="en-US" dirty="0"/>
              <a:t> ratted out the Vitamins cartel</a:t>
            </a:r>
          </a:p>
          <a:p>
            <a:r>
              <a:rPr lang="en-US" dirty="0"/>
              <a:t>Success and failure: </a:t>
            </a:r>
          </a:p>
          <a:p>
            <a:pPr lvl="1"/>
            <a:r>
              <a:rPr lang="en-US" dirty="0"/>
              <a:t>US Leniency program (1994) has spread around the world</a:t>
            </a:r>
          </a:p>
          <a:p>
            <a:pPr lvl="1"/>
            <a:r>
              <a:rPr lang="en-US" dirty="0"/>
              <a:t>But, cartels continue to form and function for long periods</a:t>
            </a:r>
          </a:p>
        </p:txBody>
      </p:sp>
      <p:sp>
        <p:nvSpPr>
          <p:cNvPr id="4" name="Slide Number Placeholder 3"/>
          <p:cNvSpPr>
            <a:spLocks noGrp="1"/>
          </p:cNvSpPr>
          <p:nvPr>
            <p:ph type="sldNum" sz="quarter" idx="12"/>
          </p:nvPr>
        </p:nvSpPr>
        <p:spPr/>
        <p:txBody>
          <a:bodyPr/>
          <a:lstStyle/>
          <a:p>
            <a:fld id="{53059169-D310-4D79-83BC-9AFBAB05B9AD}" type="slidenum">
              <a:rPr lang="en-US" smtClean="0"/>
              <a:t>29</a:t>
            </a:fld>
            <a:endParaRPr lang="en-US"/>
          </a:p>
        </p:txBody>
      </p:sp>
    </p:spTree>
    <p:extLst>
      <p:ext uri="{BB962C8B-B14F-4D97-AF65-F5344CB8AC3E}">
        <p14:creationId xmlns:p14="http://schemas.microsoft.com/office/powerpoint/2010/main" val="15725130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noFill/>
        </p:spPr>
        <p:txBody>
          <a:bodyPr>
            <a:normAutofit/>
          </a:bodyPr>
          <a:lstStyle/>
          <a:p>
            <a:pPr eaLnBrk="1" hangingPunct="1"/>
            <a:r>
              <a:rPr lang="en-US" sz="3200" dirty="0">
                <a:latin typeface="Times New Roman" pitchFamily="18" charset="0"/>
                <a:cs typeface="Times New Roman" pitchFamily="18" charset="0"/>
              </a:rPr>
              <a:t>Anticompetitive Concerns: Collusion and Exclusion</a:t>
            </a:r>
          </a:p>
        </p:txBody>
      </p:sp>
      <p:sp>
        <p:nvSpPr>
          <p:cNvPr id="6147" name="Rectangle 3"/>
          <p:cNvSpPr>
            <a:spLocks noGrp="1" noChangeArrowheads="1"/>
          </p:cNvSpPr>
          <p:nvPr>
            <p:ph sz="half" idx="1"/>
          </p:nvPr>
        </p:nvSpPr>
        <p:spPr>
          <a:xfrm>
            <a:off x="838200" y="1820863"/>
            <a:ext cx="5181600" cy="4351338"/>
          </a:xfrm>
        </p:spPr>
        <p:txBody>
          <a:bodyPr>
            <a:noAutofit/>
          </a:bodyPr>
          <a:lstStyle/>
          <a:p>
            <a:pPr eaLnBrk="1" hangingPunct="1">
              <a:lnSpc>
                <a:spcPct val="100000"/>
              </a:lnSpc>
              <a:spcBef>
                <a:spcPts val="0"/>
              </a:spcBef>
            </a:pPr>
            <a:r>
              <a:rPr lang="en-US" sz="2000" b="1" i="1" dirty="0">
                <a:latin typeface="Times New Roman" pitchFamily="18" charset="0"/>
                <a:cs typeface="Times New Roman" pitchFamily="18" charset="0"/>
              </a:rPr>
              <a:t>Two anticompetitive ways to achieve, maintain and then exercise market power</a:t>
            </a:r>
            <a:br>
              <a:rPr lang="en-US" sz="2000" b="1" i="1" dirty="0">
                <a:latin typeface="Times New Roman" pitchFamily="18" charset="0"/>
                <a:cs typeface="Times New Roman" pitchFamily="18" charset="0"/>
              </a:rPr>
            </a:br>
            <a:endParaRPr lang="en-US" sz="2000" b="1" i="1" dirty="0">
              <a:latin typeface="Times New Roman" pitchFamily="18" charset="0"/>
              <a:cs typeface="Times New Roman" pitchFamily="18" charset="0"/>
            </a:endParaRPr>
          </a:p>
          <a:p>
            <a:pPr lvl="1" eaLnBrk="1" hangingPunct="1">
              <a:lnSpc>
                <a:spcPct val="100000"/>
              </a:lnSpc>
              <a:spcBef>
                <a:spcPts val="0"/>
              </a:spcBef>
            </a:pPr>
            <a:r>
              <a:rPr lang="en-US" sz="2000" b="1" i="1" u="sng" dirty="0">
                <a:solidFill>
                  <a:srgbClr val="C00000"/>
                </a:solidFill>
                <a:latin typeface="Times New Roman" pitchFamily="18" charset="0"/>
                <a:cs typeface="Times New Roman" pitchFamily="18" charset="0"/>
              </a:rPr>
              <a:t>Collusion</a:t>
            </a:r>
            <a:r>
              <a:rPr lang="en-US" sz="2000" dirty="0">
                <a:latin typeface="Times New Roman" pitchFamily="18" charset="0"/>
                <a:cs typeface="Times New Roman" pitchFamily="18" charset="0"/>
              </a:rPr>
              <a:t>: Marry your competitors (“classical” market power)</a:t>
            </a:r>
          </a:p>
          <a:p>
            <a:pPr lvl="2" eaLnBrk="1" hangingPunct="1">
              <a:lnSpc>
                <a:spcPct val="100000"/>
              </a:lnSpc>
              <a:spcBef>
                <a:spcPts val="0"/>
              </a:spcBef>
            </a:pPr>
            <a:r>
              <a:rPr lang="en-US" dirty="0">
                <a:latin typeface="Times New Roman" pitchFamily="18" charset="0"/>
                <a:cs typeface="Times New Roman" pitchFamily="18" charset="0"/>
              </a:rPr>
              <a:t>“Reduce own output”</a:t>
            </a:r>
            <a:br>
              <a:rPr lang="en-US" dirty="0">
                <a:latin typeface="Times New Roman" pitchFamily="18" charset="0"/>
                <a:cs typeface="Times New Roman" pitchFamily="18" charset="0"/>
              </a:rPr>
            </a:br>
            <a:endParaRPr lang="en-US" dirty="0">
              <a:latin typeface="Times New Roman" pitchFamily="18" charset="0"/>
              <a:cs typeface="Times New Roman" pitchFamily="18" charset="0"/>
            </a:endParaRPr>
          </a:p>
          <a:p>
            <a:pPr lvl="1" eaLnBrk="1" hangingPunct="1">
              <a:lnSpc>
                <a:spcPct val="100000"/>
              </a:lnSpc>
              <a:spcBef>
                <a:spcPts val="0"/>
              </a:spcBef>
            </a:pPr>
            <a:r>
              <a:rPr lang="en-US" sz="2000" b="1" i="1" u="sng" dirty="0">
                <a:solidFill>
                  <a:srgbClr val="C00000"/>
                </a:solidFill>
                <a:latin typeface="Times New Roman" pitchFamily="18" charset="0"/>
                <a:cs typeface="Times New Roman" pitchFamily="18" charset="0"/>
              </a:rPr>
              <a:t>Exclusion</a:t>
            </a:r>
            <a:r>
              <a:rPr lang="en-US" sz="2000" dirty="0">
                <a:latin typeface="Times New Roman" pitchFamily="18" charset="0"/>
                <a:cs typeface="Times New Roman" pitchFamily="18" charset="0"/>
              </a:rPr>
              <a:t>: Kill/maim your competitors (“exclusionary” market power) </a:t>
            </a:r>
          </a:p>
          <a:p>
            <a:pPr lvl="2" eaLnBrk="1" hangingPunct="1">
              <a:lnSpc>
                <a:spcPct val="100000"/>
              </a:lnSpc>
              <a:spcBef>
                <a:spcPts val="0"/>
              </a:spcBef>
            </a:pPr>
            <a:r>
              <a:rPr lang="en-US" dirty="0">
                <a:latin typeface="Times New Roman" pitchFamily="18" charset="0"/>
                <a:cs typeface="Times New Roman" pitchFamily="18" charset="0"/>
              </a:rPr>
              <a:t>“Induce rivals to reduce their output”</a:t>
            </a:r>
            <a:br>
              <a:rPr lang="en-US" dirty="0">
                <a:latin typeface="Times New Roman" pitchFamily="18" charset="0"/>
                <a:cs typeface="Times New Roman" pitchFamily="18" charset="0"/>
              </a:rPr>
            </a:br>
            <a:endParaRPr lang="en-US" i="1" dirty="0">
              <a:latin typeface="Times New Roman" pitchFamily="18" charset="0"/>
              <a:cs typeface="Times New Roman" pitchFamily="18" charset="0"/>
            </a:endParaRPr>
          </a:p>
          <a:p>
            <a:pPr eaLnBrk="1" hangingPunct="1">
              <a:lnSpc>
                <a:spcPct val="100000"/>
              </a:lnSpc>
              <a:spcBef>
                <a:spcPts val="0"/>
              </a:spcBef>
            </a:pPr>
            <a:r>
              <a:rPr lang="en-US" sz="2000" b="1" i="1" dirty="0">
                <a:latin typeface="Times New Roman" pitchFamily="18" charset="0"/>
                <a:cs typeface="Times New Roman" pitchFamily="18" charset="0"/>
              </a:rPr>
              <a:t>Interaction of Collusion and Exclusion</a:t>
            </a:r>
          </a:p>
          <a:p>
            <a:pPr lvl="1" eaLnBrk="1" hangingPunct="1">
              <a:lnSpc>
                <a:spcPct val="100000"/>
              </a:lnSpc>
              <a:spcBef>
                <a:spcPts val="0"/>
              </a:spcBef>
            </a:pPr>
            <a:r>
              <a:rPr lang="en-US" sz="2000" dirty="0">
                <a:latin typeface="Times New Roman" pitchFamily="18" charset="0"/>
                <a:cs typeface="Times New Roman" pitchFamily="18" charset="0"/>
              </a:rPr>
              <a:t>Can occur separately or together</a:t>
            </a:r>
          </a:p>
          <a:p>
            <a:pPr lvl="1" eaLnBrk="1" hangingPunct="1">
              <a:lnSpc>
                <a:spcPct val="100000"/>
              </a:lnSpc>
              <a:spcBef>
                <a:spcPts val="0"/>
              </a:spcBef>
            </a:pPr>
            <a:r>
              <a:rPr lang="en-US" sz="2000" dirty="0">
                <a:latin typeface="Times New Roman" pitchFamily="18" charset="0"/>
                <a:cs typeface="Times New Roman" pitchFamily="18" charset="0"/>
              </a:rPr>
              <a:t>Can reinforce one another</a:t>
            </a:r>
            <a:br>
              <a:rPr lang="en-US" sz="2000" dirty="0">
                <a:latin typeface="Times New Roman" pitchFamily="18" charset="0"/>
                <a:cs typeface="Times New Roman" pitchFamily="18" charset="0"/>
              </a:rPr>
            </a:br>
            <a:endParaRPr lang="en-US" sz="2000" dirty="0">
              <a:latin typeface="Times New Roman" pitchFamily="18" charset="0"/>
              <a:cs typeface="Times New Roman" pitchFamily="18" charset="0"/>
            </a:endParaRPr>
          </a:p>
        </p:txBody>
      </p:sp>
      <p:sp>
        <p:nvSpPr>
          <p:cNvPr id="2" name="Content Placeholder 1">
            <a:extLst>
              <a:ext uri="{FF2B5EF4-FFF2-40B4-BE49-F238E27FC236}">
                <a16:creationId xmlns:a16="http://schemas.microsoft.com/office/drawing/2014/main" id="{EF6AA634-3DCB-4A39-B527-C76117E62EDE}"/>
              </a:ext>
            </a:extLst>
          </p:cNvPr>
          <p:cNvSpPr>
            <a:spLocks noGrp="1"/>
          </p:cNvSpPr>
          <p:nvPr>
            <p:ph sz="half" idx="2"/>
          </p:nvPr>
        </p:nvSpPr>
        <p:spPr>
          <a:xfrm>
            <a:off x="6172199" y="1825625"/>
            <a:ext cx="5743575" cy="4351338"/>
          </a:xfrm>
        </p:spPr>
        <p:txBody>
          <a:bodyPr>
            <a:noAutofit/>
          </a:bodyPr>
          <a:lstStyle/>
          <a:p>
            <a:pPr marL="457200" lvl="1" indent="0">
              <a:lnSpc>
                <a:spcPct val="100000"/>
              </a:lnSpc>
              <a:spcBef>
                <a:spcPts val="0"/>
              </a:spcBef>
              <a:buNone/>
            </a:pPr>
            <a:r>
              <a:rPr lang="en-US" sz="2000" i="1" dirty="0">
                <a:latin typeface="Times New Roman" pitchFamily="18" charset="0"/>
                <a:cs typeface="Times New Roman" pitchFamily="18" charset="0"/>
              </a:rPr>
              <a:t>      </a:t>
            </a:r>
            <a:r>
              <a:rPr lang="en-US" sz="2000" b="1" i="1" u="sng" dirty="0">
                <a:latin typeface="Times New Roman" pitchFamily="18" charset="0"/>
                <a:cs typeface="Times New Roman" pitchFamily="18" charset="0"/>
              </a:rPr>
              <a:t>Similarities of Exclusion &amp; Collusion</a:t>
            </a:r>
          </a:p>
          <a:p>
            <a:pPr marL="0" indent="0" eaLnBrk="1" hangingPunct="1">
              <a:lnSpc>
                <a:spcPct val="100000"/>
              </a:lnSpc>
              <a:spcBef>
                <a:spcPts val="0"/>
              </a:spcBef>
              <a:buNone/>
            </a:pPr>
            <a:endParaRPr lang="en-US" sz="2000" i="1" dirty="0">
              <a:latin typeface="Times New Roman" pitchFamily="18" charset="0"/>
              <a:cs typeface="Times New Roman" pitchFamily="18" charset="0"/>
            </a:endParaRPr>
          </a:p>
          <a:p>
            <a:pPr lvl="1">
              <a:lnSpc>
                <a:spcPct val="100000"/>
              </a:lnSpc>
              <a:spcBef>
                <a:spcPts val="0"/>
              </a:spcBef>
            </a:pPr>
            <a:r>
              <a:rPr lang="en-US" sz="2000" dirty="0">
                <a:latin typeface="Times New Roman" pitchFamily="18" charset="0"/>
                <a:cs typeface="Times New Roman" pitchFamily="18" charset="0"/>
              </a:rPr>
              <a:t>Both harm consumers and reduce efficiency</a:t>
            </a:r>
            <a:br>
              <a:rPr lang="en-US" sz="2000" dirty="0">
                <a:latin typeface="Times New Roman" pitchFamily="18" charset="0"/>
                <a:cs typeface="Times New Roman" pitchFamily="18" charset="0"/>
              </a:rPr>
            </a:br>
            <a:endParaRPr lang="en-US" sz="2000" dirty="0">
              <a:latin typeface="Times New Roman" pitchFamily="18" charset="0"/>
              <a:cs typeface="Times New Roman" pitchFamily="18" charset="0"/>
            </a:endParaRPr>
          </a:p>
          <a:p>
            <a:pPr lvl="1">
              <a:lnSpc>
                <a:spcPct val="100000"/>
              </a:lnSpc>
              <a:spcBef>
                <a:spcPts val="0"/>
              </a:spcBef>
            </a:pPr>
            <a:r>
              <a:rPr lang="en-US" sz="2000" dirty="0">
                <a:latin typeface="Times New Roman" pitchFamily="18" charset="0"/>
                <a:cs typeface="Times New Roman" pitchFamily="18" charset="0"/>
              </a:rPr>
              <a:t>Both can be used by groups of firms thru a Section 1 agreement</a:t>
            </a:r>
            <a:br>
              <a:rPr lang="en-US" sz="2000" dirty="0">
                <a:latin typeface="Times New Roman" pitchFamily="18" charset="0"/>
                <a:cs typeface="Times New Roman" pitchFamily="18" charset="0"/>
              </a:rPr>
            </a:br>
            <a:endParaRPr lang="en-US" sz="2000" dirty="0">
              <a:latin typeface="Times New Roman" pitchFamily="18" charset="0"/>
              <a:cs typeface="Times New Roman" pitchFamily="18" charset="0"/>
            </a:endParaRPr>
          </a:p>
          <a:p>
            <a:pPr lvl="1">
              <a:lnSpc>
                <a:spcPct val="100000"/>
              </a:lnSpc>
              <a:spcBef>
                <a:spcPts val="0"/>
              </a:spcBef>
            </a:pPr>
            <a:r>
              <a:rPr lang="en-US" sz="2000" dirty="0">
                <a:latin typeface="Times New Roman" pitchFamily="18" charset="0"/>
                <a:cs typeface="Times New Roman" pitchFamily="18" charset="0"/>
              </a:rPr>
              <a:t>Both can lead to or support cartels or single firm monopoly or market power </a:t>
            </a:r>
            <a:br>
              <a:rPr lang="en-US" sz="2000" dirty="0">
                <a:latin typeface="Times New Roman" pitchFamily="18" charset="0"/>
                <a:cs typeface="Times New Roman" pitchFamily="18" charset="0"/>
              </a:rPr>
            </a:br>
            <a:endParaRPr lang="en-US" sz="2000" dirty="0">
              <a:latin typeface="Times New Roman" pitchFamily="18" charset="0"/>
              <a:cs typeface="Times New Roman" pitchFamily="18" charset="0"/>
            </a:endParaRPr>
          </a:p>
          <a:p>
            <a:pPr lvl="2">
              <a:lnSpc>
                <a:spcPct val="100000"/>
              </a:lnSpc>
              <a:spcBef>
                <a:spcPts val="0"/>
              </a:spcBef>
            </a:pPr>
            <a:r>
              <a:rPr lang="en-US" i="1" u="sng" dirty="0">
                <a:latin typeface="Times New Roman" pitchFamily="18" charset="0"/>
                <a:cs typeface="Times New Roman" pitchFamily="18" charset="0"/>
              </a:rPr>
              <a:t>Collusion</a:t>
            </a:r>
            <a:r>
              <a:rPr lang="en-US" dirty="0">
                <a:latin typeface="Times New Roman" pitchFamily="18" charset="0"/>
                <a:cs typeface="Times New Roman" pitchFamily="18" charset="0"/>
              </a:rPr>
              <a:t>: cartel (shared monopoly; coordination) </a:t>
            </a:r>
            <a:br>
              <a:rPr lang="en-US" dirty="0">
                <a:latin typeface="Times New Roman" pitchFamily="18" charset="0"/>
                <a:cs typeface="Times New Roman" pitchFamily="18" charset="0"/>
              </a:rPr>
            </a:br>
            <a:endParaRPr lang="en-US" dirty="0">
              <a:latin typeface="Times New Roman" pitchFamily="18" charset="0"/>
              <a:cs typeface="Times New Roman" pitchFamily="18" charset="0"/>
            </a:endParaRPr>
          </a:p>
          <a:p>
            <a:pPr lvl="2">
              <a:lnSpc>
                <a:spcPct val="100000"/>
              </a:lnSpc>
              <a:spcBef>
                <a:spcPts val="0"/>
              </a:spcBef>
            </a:pPr>
            <a:r>
              <a:rPr lang="en-US" i="1" u="sng" dirty="0">
                <a:latin typeface="Times New Roman" pitchFamily="18" charset="0"/>
                <a:cs typeface="Times New Roman" pitchFamily="18" charset="0"/>
              </a:rPr>
              <a:t>Exclusion</a:t>
            </a:r>
            <a:r>
              <a:rPr lang="en-US" dirty="0">
                <a:latin typeface="Times New Roman" pitchFamily="18" charset="0"/>
                <a:cs typeface="Times New Roman" pitchFamily="18" charset="0"/>
              </a:rPr>
              <a:t>: “involuntary” cartel; single firm monopoly</a:t>
            </a:r>
          </a:p>
          <a:p>
            <a:pPr lvl="1" eaLnBrk="1" hangingPunct="1">
              <a:lnSpc>
                <a:spcPct val="100000"/>
              </a:lnSpc>
              <a:spcBef>
                <a:spcPts val="0"/>
              </a:spcBef>
              <a:buFontTx/>
              <a:buNone/>
            </a:pPr>
            <a:r>
              <a:rPr lang="en-US" sz="2000" dirty="0"/>
              <a:t> </a:t>
            </a:r>
          </a:p>
          <a:p>
            <a:endParaRPr lang="en-US" sz="2000" dirty="0"/>
          </a:p>
        </p:txBody>
      </p:sp>
      <p:sp>
        <p:nvSpPr>
          <p:cNvPr id="614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30000">
                <a:solidFill>
                  <a:schemeClr val="tx1"/>
                </a:solidFill>
                <a:latin typeface="Arial" charset="0"/>
                <a:cs typeface="Arial" charset="0"/>
              </a:defRPr>
            </a:lvl1pPr>
            <a:lvl2pPr marL="742950" indent="-285750" eaLnBrk="0" hangingPunct="0">
              <a:defRPr baseline="30000">
                <a:solidFill>
                  <a:schemeClr val="tx1"/>
                </a:solidFill>
                <a:latin typeface="Arial" charset="0"/>
                <a:cs typeface="Arial" charset="0"/>
              </a:defRPr>
            </a:lvl2pPr>
            <a:lvl3pPr marL="1143000" indent="-228600" eaLnBrk="0" hangingPunct="0">
              <a:defRPr baseline="30000">
                <a:solidFill>
                  <a:schemeClr val="tx1"/>
                </a:solidFill>
                <a:latin typeface="Arial" charset="0"/>
                <a:cs typeface="Arial" charset="0"/>
              </a:defRPr>
            </a:lvl3pPr>
            <a:lvl4pPr marL="1600200" indent="-228600" eaLnBrk="0" hangingPunct="0">
              <a:defRPr baseline="30000">
                <a:solidFill>
                  <a:schemeClr val="tx1"/>
                </a:solidFill>
                <a:latin typeface="Arial" charset="0"/>
                <a:cs typeface="Arial" charset="0"/>
              </a:defRPr>
            </a:lvl4pPr>
            <a:lvl5pPr marL="2057400" indent="-228600" eaLnBrk="0" hangingPunct="0">
              <a:defRPr baseline="30000">
                <a:solidFill>
                  <a:schemeClr val="tx1"/>
                </a:solidFill>
                <a:latin typeface="Arial" charset="0"/>
                <a:cs typeface="Arial" charset="0"/>
              </a:defRPr>
            </a:lvl5pPr>
            <a:lvl6pPr marL="2514600" indent="-228600" eaLnBrk="0" fontAlgn="base" hangingPunct="0">
              <a:spcBef>
                <a:spcPct val="0"/>
              </a:spcBef>
              <a:spcAft>
                <a:spcPct val="0"/>
              </a:spcAft>
              <a:defRPr baseline="30000">
                <a:solidFill>
                  <a:schemeClr val="tx1"/>
                </a:solidFill>
                <a:latin typeface="Arial" charset="0"/>
                <a:cs typeface="Arial" charset="0"/>
              </a:defRPr>
            </a:lvl6pPr>
            <a:lvl7pPr marL="2971800" indent="-228600" eaLnBrk="0" fontAlgn="base" hangingPunct="0">
              <a:spcBef>
                <a:spcPct val="0"/>
              </a:spcBef>
              <a:spcAft>
                <a:spcPct val="0"/>
              </a:spcAft>
              <a:defRPr baseline="30000">
                <a:solidFill>
                  <a:schemeClr val="tx1"/>
                </a:solidFill>
                <a:latin typeface="Arial" charset="0"/>
                <a:cs typeface="Arial" charset="0"/>
              </a:defRPr>
            </a:lvl7pPr>
            <a:lvl8pPr marL="3429000" indent="-228600" eaLnBrk="0" fontAlgn="base" hangingPunct="0">
              <a:spcBef>
                <a:spcPct val="0"/>
              </a:spcBef>
              <a:spcAft>
                <a:spcPct val="0"/>
              </a:spcAft>
              <a:defRPr baseline="30000">
                <a:solidFill>
                  <a:schemeClr val="tx1"/>
                </a:solidFill>
                <a:latin typeface="Arial" charset="0"/>
                <a:cs typeface="Arial" charset="0"/>
              </a:defRPr>
            </a:lvl8pPr>
            <a:lvl9pPr marL="3886200" indent="-228600" eaLnBrk="0" fontAlgn="base" hangingPunct="0">
              <a:spcBef>
                <a:spcPct val="0"/>
              </a:spcBef>
              <a:spcAft>
                <a:spcPct val="0"/>
              </a:spcAft>
              <a:defRPr baseline="30000">
                <a:solidFill>
                  <a:schemeClr val="tx1"/>
                </a:solidFill>
                <a:latin typeface="Arial" charset="0"/>
                <a:cs typeface="Arial" charset="0"/>
              </a:defRPr>
            </a:lvl9pPr>
          </a:lstStyle>
          <a:p>
            <a:pPr eaLnBrk="1" hangingPunct="1"/>
            <a:fld id="{12C584C8-3A16-4D3D-85AB-C5B746F3FB5A}" type="slidenum">
              <a:rPr lang="en-US" smtClean="0">
                <a:solidFill>
                  <a:srgbClr val="000000"/>
                </a:solidFill>
              </a:rPr>
              <a:pPr eaLnBrk="1" hangingPunct="1"/>
              <a:t>3</a:t>
            </a:fld>
            <a:endParaRPr lang="en-US" dirty="0">
              <a:solidFill>
                <a:srgbClr val="000000"/>
              </a:solidFill>
            </a:endParaRPr>
          </a:p>
        </p:txBody>
      </p:sp>
    </p:spTree>
    <p:extLst>
      <p:ext uri="{BB962C8B-B14F-4D97-AF65-F5344CB8AC3E}">
        <p14:creationId xmlns:p14="http://schemas.microsoft.com/office/powerpoint/2010/main" val="33401185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65852C6-4564-48CF-A4A4-DAF418449AB4}"/>
              </a:ext>
            </a:extLst>
          </p:cNvPr>
          <p:cNvSpPr>
            <a:spLocks noGrp="1"/>
          </p:cNvSpPr>
          <p:nvPr>
            <p:ph type="title"/>
          </p:nvPr>
        </p:nvSpPr>
        <p:spPr>
          <a:xfrm>
            <a:off x="831850" y="1709738"/>
            <a:ext cx="10515600" cy="2852737"/>
          </a:xfrm>
        </p:spPr>
        <p:txBody>
          <a:bodyPr>
            <a:normAutofit/>
          </a:bodyPr>
          <a:lstStyle/>
          <a:p>
            <a:pPr algn="ctr"/>
            <a:r>
              <a:rPr lang="en-US" sz="3600" dirty="0"/>
              <a:t>Detecting Price Fixing in Practice*</a:t>
            </a:r>
            <a:br>
              <a:rPr lang="en-US" sz="3600" dirty="0"/>
            </a:br>
            <a:br>
              <a:rPr lang="en-US" sz="3600" dirty="0"/>
            </a:br>
            <a:r>
              <a:rPr lang="en-US" sz="3600" dirty="0"/>
              <a:t> </a:t>
            </a:r>
          </a:p>
        </p:txBody>
      </p:sp>
      <p:sp>
        <p:nvSpPr>
          <p:cNvPr id="5" name="Text Placeholder 4">
            <a:extLst>
              <a:ext uri="{FF2B5EF4-FFF2-40B4-BE49-F238E27FC236}">
                <a16:creationId xmlns:a16="http://schemas.microsoft.com/office/drawing/2014/main" id="{D3F29689-C759-40BF-A7E0-12926C9E79F8}"/>
              </a:ext>
            </a:extLst>
          </p:cNvPr>
          <p:cNvSpPr>
            <a:spLocks noGrp="1"/>
          </p:cNvSpPr>
          <p:nvPr>
            <p:ph type="body" idx="1"/>
          </p:nvPr>
        </p:nvSpPr>
        <p:spPr>
          <a:xfrm>
            <a:off x="831850" y="5118755"/>
            <a:ext cx="10515600" cy="970895"/>
          </a:xfrm>
          <a:ln w="28575">
            <a:solidFill>
              <a:schemeClr val="tx1"/>
            </a:solidFill>
          </a:ln>
        </p:spPr>
        <p:txBody>
          <a:bodyPr>
            <a:normAutofit/>
          </a:bodyPr>
          <a:lstStyle/>
          <a:p>
            <a:r>
              <a:rPr lang="en-US" dirty="0">
                <a:solidFill>
                  <a:schemeClr val="tx1"/>
                </a:solidFill>
              </a:rPr>
              <a:t>*</a:t>
            </a:r>
            <a:r>
              <a:rPr lang="en-US" sz="1800" i="1" dirty="0">
                <a:solidFill>
                  <a:schemeClr val="tx1"/>
                </a:solidFill>
              </a:rPr>
              <a:t>Source: </a:t>
            </a:r>
            <a:r>
              <a:rPr lang="en-US" sz="1800" dirty="0">
                <a:solidFill>
                  <a:schemeClr val="tx1"/>
                </a:solidFill>
              </a:rPr>
              <a:t>Department of Justice, </a:t>
            </a:r>
            <a:r>
              <a:rPr lang="en-US" sz="1800" i="1" dirty="0">
                <a:solidFill>
                  <a:schemeClr val="tx1"/>
                </a:solidFill>
              </a:rPr>
              <a:t>Price Fixing, Bid Rigging, and Market Allocation Schemes: What They Are and   What to Look For</a:t>
            </a:r>
            <a:br>
              <a:rPr lang="en-US" sz="1800" dirty="0">
                <a:solidFill>
                  <a:schemeClr val="tx1"/>
                </a:solidFill>
              </a:rPr>
            </a:br>
            <a:r>
              <a:rPr lang="en-US" sz="1800" i="1" u="sng" dirty="0">
                <a:solidFill>
                  <a:schemeClr val="tx1"/>
                </a:solidFill>
                <a:hlinkClick r:id="rId2">
                  <a:extLst>
                    <a:ext uri="{A12FA001-AC4F-418D-AE19-62706E023703}">
                      <ahyp:hlinkClr xmlns:ahyp="http://schemas.microsoft.com/office/drawing/2018/hyperlinkcolor" val="tx"/>
                    </a:ext>
                  </a:extLst>
                </a:hlinkClick>
              </a:rPr>
              <a:t>https://www.justice.gov/atr/price-fixing-bid-rigging-and-market-allocation-schemes</a:t>
            </a:r>
            <a:endParaRPr lang="en-US" sz="1800" dirty="0">
              <a:solidFill>
                <a:schemeClr val="tx1"/>
              </a:solidFill>
            </a:endParaRPr>
          </a:p>
        </p:txBody>
      </p:sp>
      <p:sp>
        <p:nvSpPr>
          <p:cNvPr id="2" name="Slide Number Placeholder 1">
            <a:extLst>
              <a:ext uri="{FF2B5EF4-FFF2-40B4-BE49-F238E27FC236}">
                <a16:creationId xmlns:a16="http://schemas.microsoft.com/office/drawing/2014/main" id="{299C7737-42A6-4842-B920-B9F58247863A}"/>
              </a:ext>
            </a:extLst>
          </p:cNvPr>
          <p:cNvSpPr>
            <a:spLocks noGrp="1"/>
          </p:cNvSpPr>
          <p:nvPr>
            <p:ph type="sldNum" sz="quarter" idx="12"/>
          </p:nvPr>
        </p:nvSpPr>
        <p:spPr/>
        <p:txBody>
          <a:bodyPr/>
          <a:lstStyle/>
          <a:p>
            <a:fld id="{B860579A-1FF0-4BB7-B3E0-9F77702503E1}" type="slidenum">
              <a:rPr lang="en-US" smtClean="0"/>
              <a:t>30</a:t>
            </a:fld>
            <a:endParaRPr lang="en-US"/>
          </a:p>
        </p:txBody>
      </p:sp>
    </p:spTree>
    <p:extLst>
      <p:ext uri="{BB962C8B-B14F-4D97-AF65-F5344CB8AC3E}">
        <p14:creationId xmlns:p14="http://schemas.microsoft.com/office/powerpoint/2010/main" val="23837498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5A263C-F6A9-4ADB-A6D4-0DA9FADF7BE2}"/>
              </a:ext>
            </a:extLst>
          </p:cNvPr>
          <p:cNvSpPr>
            <a:spLocks noGrp="1"/>
          </p:cNvSpPr>
          <p:nvPr>
            <p:ph type="title"/>
          </p:nvPr>
        </p:nvSpPr>
        <p:spPr/>
        <p:txBody>
          <a:bodyPr>
            <a:normAutofit/>
          </a:bodyPr>
          <a:lstStyle/>
          <a:p>
            <a:r>
              <a:rPr lang="en-US" sz="3600" dirty="0"/>
              <a:t>Flavors of Price Fixing </a:t>
            </a:r>
          </a:p>
        </p:txBody>
      </p:sp>
      <p:sp>
        <p:nvSpPr>
          <p:cNvPr id="3" name="Content Placeholder 2">
            <a:extLst>
              <a:ext uri="{FF2B5EF4-FFF2-40B4-BE49-F238E27FC236}">
                <a16:creationId xmlns:a16="http://schemas.microsoft.com/office/drawing/2014/main" id="{732C91A1-21A3-49AA-A08E-02E490B57C29}"/>
              </a:ext>
            </a:extLst>
          </p:cNvPr>
          <p:cNvSpPr>
            <a:spLocks noGrp="1"/>
          </p:cNvSpPr>
          <p:nvPr>
            <p:ph idx="1"/>
          </p:nvPr>
        </p:nvSpPr>
        <p:spPr/>
        <p:txBody>
          <a:bodyPr>
            <a:normAutofit fontScale="92500" lnSpcReduction="20000"/>
          </a:bodyPr>
          <a:lstStyle/>
          <a:p>
            <a:pPr lvl="0"/>
            <a:r>
              <a:rPr lang="en-US" sz="2400" dirty="0"/>
              <a:t>Establish or adhere to price discounts.</a:t>
            </a:r>
          </a:p>
          <a:p>
            <a:pPr lvl="0"/>
            <a:r>
              <a:rPr lang="en-US" sz="2400" dirty="0"/>
              <a:t>Hold prices firm. </a:t>
            </a:r>
          </a:p>
          <a:p>
            <a:pPr lvl="0"/>
            <a:r>
              <a:rPr lang="en-US" sz="2400" dirty="0"/>
              <a:t>Eliminate or reduce discounts. </a:t>
            </a:r>
          </a:p>
          <a:p>
            <a:pPr lvl="0"/>
            <a:r>
              <a:rPr lang="en-US" sz="2400" dirty="0"/>
              <a:t>Adopt a standard formula for computing prices. </a:t>
            </a:r>
          </a:p>
          <a:p>
            <a:pPr lvl="0"/>
            <a:r>
              <a:rPr lang="en-US" sz="2400" dirty="0"/>
              <a:t>Maintain certain price differentials between different types, sizes, or quantities of products. </a:t>
            </a:r>
          </a:p>
          <a:p>
            <a:pPr lvl="0"/>
            <a:r>
              <a:rPr lang="en-US" sz="2400" dirty="0"/>
              <a:t>Adhere to a minimum fee or price schedule. </a:t>
            </a:r>
          </a:p>
          <a:p>
            <a:pPr lvl="0"/>
            <a:r>
              <a:rPr lang="en-US" sz="2400" dirty="0"/>
              <a:t>Fix credit terms. </a:t>
            </a:r>
          </a:p>
          <a:p>
            <a:pPr lvl="0"/>
            <a:r>
              <a:rPr lang="en-US" sz="2400" dirty="0"/>
              <a:t>Not advertise prices. </a:t>
            </a:r>
          </a:p>
          <a:p>
            <a:r>
              <a:rPr lang="en-US" sz="2400" dirty="0"/>
              <a:t>Establish policing mechanism to ensure adherence to the agreement.</a:t>
            </a:r>
          </a:p>
          <a:p>
            <a:r>
              <a:rPr lang="en-US" sz="2400" dirty="0">
                <a:solidFill>
                  <a:srgbClr val="C00000"/>
                </a:solidFill>
              </a:rPr>
              <a:t>Allocate specific customers or jobs to particular firms; others submit false bids to cover up agreement </a:t>
            </a:r>
          </a:p>
        </p:txBody>
      </p:sp>
      <p:sp>
        <p:nvSpPr>
          <p:cNvPr id="4" name="Slide Number Placeholder 3">
            <a:extLst>
              <a:ext uri="{FF2B5EF4-FFF2-40B4-BE49-F238E27FC236}">
                <a16:creationId xmlns:a16="http://schemas.microsoft.com/office/drawing/2014/main" id="{EED102A0-3A99-41A2-9EBD-678AC431C3C3}"/>
              </a:ext>
            </a:extLst>
          </p:cNvPr>
          <p:cNvSpPr>
            <a:spLocks noGrp="1"/>
          </p:cNvSpPr>
          <p:nvPr>
            <p:ph type="sldNum" sz="quarter" idx="12"/>
          </p:nvPr>
        </p:nvSpPr>
        <p:spPr/>
        <p:txBody>
          <a:bodyPr/>
          <a:lstStyle/>
          <a:p>
            <a:fld id="{B860579A-1FF0-4BB7-B3E0-9F77702503E1}" type="slidenum">
              <a:rPr lang="en-US" smtClean="0"/>
              <a:t>31</a:t>
            </a:fld>
            <a:endParaRPr lang="en-US"/>
          </a:p>
        </p:txBody>
      </p:sp>
    </p:spTree>
    <p:extLst>
      <p:ext uri="{BB962C8B-B14F-4D97-AF65-F5344CB8AC3E}">
        <p14:creationId xmlns:p14="http://schemas.microsoft.com/office/powerpoint/2010/main" val="4592342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12BFEC-7DED-49CC-906E-E0DCF05D3645}"/>
              </a:ext>
            </a:extLst>
          </p:cNvPr>
          <p:cNvSpPr>
            <a:spLocks noGrp="1"/>
          </p:cNvSpPr>
          <p:nvPr>
            <p:ph type="title"/>
          </p:nvPr>
        </p:nvSpPr>
        <p:spPr>
          <a:xfrm>
            <a:off x="523568" y="193249"/>
            <a:ext cx="10515600" cy="1325563"/>
          </a:xfrm>
        </p:spPr>
        <p:txBody>
          <a:bodyPr>
            <a:normAutofit/>
          </a:bodyPr>
          <a:lstStyle/>
          <a:p>
            <a:r>
              <a:rPr lang="en-US" sz="3200" dirty="0"/>
              <a:t>Detecting Price Fixing </a:t>
            </a:r>
            <a:br>
              <a:rPr lang="en-US" sz="3200" dirty="0"/>
            </a:br>
            <a:r>
              <a:rPr lang="en-US" sz="2400" dirty="0"/>
              <a:t>(Source: DOJ primer)</a:t>
            </a:r>
            <a:endParaRPr lang="en-US" sz="3200" dirty="0"/>
          </a:p>
        </p:txBody>
      </p:sp>
      <p:sp>
        <p:nvSpPr>
          <p:cNvPr id="3" name="Content Placeholder 2">
            <a:extLst>
              <a:ext uri="{FF2B5EF4-FFF2-40B4-BE49-F238E27FC236}">
                <a16:creationId xmlns:a16="http://schemas.microsoft.com/office/drawing/2014/main" id="{1142D155-C1F8-4E10-ABA6-BC67235A3D54}"/>
              </a:ext>
            </a:extLst>
          </p:cNvPr>
          <p:cNvSpPr>
            <a:spLocks noGrp="1"/>
          </p:cNvSpPr>
          <p:nvPr>
            <p:ph sz="half" idx="1"/>
          </p:nvPr>
        </p:nvSpPr>
        <p:spPr>
          <a:xfrm>
            <a:off x="838200" y="1593130"/>
            <a:ext cx="5181600" cy="5071621"/>
          </a:xfrm>
        </p:spPr>
        <p:txBody>
          <a:bodyPr>
            <a:normAutofit fontScale="55000" lnSpcReduction="20000"/>
          </a:bodyPr>
          <a:lstStyle/>
          <a:p>
            <a:pPr marL="0" lvl="0" indent="0">
              <a:buNone/>
            </a:pPr>
            <a:r>
              <a:rPr lang="en-US" sz="2900" b="1" u="sng" dirty="0">
                <a:solidFill>
                  <a:srgbClr val="C00000"/>
                </a:solidFill>
              </a:rPr>
              <a:t>Suspicious Bidding Patterns</a:t>
            </a:r>
          </a:p>
          <a:p>
            <a:pPr lvl="0"/>
            <a:r>
              <a:rPr lang="en-US" dirty="0">
                <a:solidFill>
                  <a:srgbClr val="0070C0"/>
                </a:solidFill>
              </a:rPr>
              <a:t>Same company always wins a particular bid. (More suspicious if other firms continually submit unsuccessful bids.) </a:t>
            </a:r>
          </a:p>
          <a:p>
            <a:pPr lvl="0"/>
            <a:r>
              <a:rPr lang="en-US" dirty="0">
                <a:solidFill>
                  <a:srgbClr val="0070C0"/>
                </a:solidFill>
              </a:rPr>
              <a:t>Winner varies as if firms are taking turns on winning. </a:t>
            </a:r>
          </a:p>
          <a:p>
            <a:pPr lvl="0"/>
            <a:r>
              <a:rPr lang="en-US" dirty="0"/>
              <a:t>Some bids seem much higher than published price lists, previous bids by the same firms, or engineering cost estimates. </a:t>
            </a:r>
          </a:p>
          <a:p>
            <a:pPr lvl="0"/>
            <a:r>
              <a:rPr lang="en-US" dirty="0"/>
              <a:t>Fewer than the normal number of competitors submit bids. </a:t>
            </a:r>
          </a:p>
          <a:p>
            <a:pPr lvl="0"/>
            <a:r>
              <a:rPr lang="en-US" dirty="0">
                <a:solidFill>
                  <a:srgbClr val="0070C0"/>
                </a:solidFill>
              </a:rPr>
              <a:t>A firm seems to bid much higher on some bids than others bids, with no apparent cost differences to account for the disparity</a:t>
            </a:r>
            <a:r>
              <a:rPr lang="en-US" dirty="0"/>
              <a:t>. </a:t>
            </a:r>
          </a:p>
          <a:p>
            <a:pPr lvl="0"/>
            <a:r>
              <a:rPr lang="en-US" dirty="0"/>
              <a:t>Bid prices drop whenever a new or infrequent firm bids. </a:t>
            </a:r>
          </a:p>
          <a:p>
            <a:pPr lvl="0"/>
            <a:r>
              <a:rPr lang="en-US" dirty="0">
                <a:solidFill>
                  <a:srgbClr val="0070C0"/>
                </a:solidFill>
              </a:rPr>
              <a:t>Successful bidder subcontracts work to competitors that submitted unsuccessful bids on the same project. </a:t>
            </a:r>
          </a:p>
          <a:p>
            <a:r>
              <a:rPr lang="en-US" dirty="0"/>
              <a:t>A company withdraws its successful bid and subsequently is subcontracted work by the new winning contractor.</a:t>
            </a:r>
          </a:p>
          <a:p>
            <a:pPr lvl="0"/>
            <a:r>
              <a:rPr lang="en-US" dirty="0"/>
              <a:t>The proposals or bid forms submitted by different vendors contain irregularities (such as identical calculations or spelling errors) or similar handwriting, typeface, or stationery. </a:t>
            </a:r>
          </a:p>
          <a:p>
            <a:pPr lvl="0"/>
            <a:r>
              <a:rPr lang="en-US" dirty="0"/>
              <a:t>A company brings multiple bids to a bid opening and submits its bid only after determining (or trying to determine) who else is bidding. </a:t>
            </a:r>
          </a:p>
          <a:p>
            <a:endParaRPr lang="en-US" dirty="0"/>
          </a:p>
        </p:txBody>
      </p:sp>
      <p:sp>
        <p:nvSpPr>
          <p:cNvPr id="4" name="Content Placeholder 3">
            <a:extLst>
              <a:ext uri="{FF2B5EF4-FFF2-40B4-BE49-F238E27FC236}">
                <a16:creationId xmlns:a16="http://schemas.microsoft.com/office/drawing/2014/main" id="{5C766611-9173-4710-8189-1FFB0279393E}"/>
              </a:ext>
            </a:extLst>
          </p:cNvPr>
          <p:cNvSpPr>
            <a:spLocks noGrp="1"/>
          </p:cNvSpPr>
          <p:nvPr>
            <p:ph sz="half" idx="2"/>
          </p:nvPr>
        </p:nvSpPr>
        <p:spPr>
          <a:xfrm>
            <a:off x="6172202" y="1518812"/>
            <a:ext cx="5842819" cy="6485033"/>
          </a:xfrm>
        </p:spPr>
        <p:txBody>
          <a:bodyPr>
            <a:normAutofit fontScale="55000" lnSpcReduction="20000"/>
          </a:bodyPr>
          <a:lstStyle/>
          <a:p>
            <a:pPr marL="0" indent="0">
              <a:buNone/>
            </a:pPr>
            <a:r>
              <a:rPr lang="en-US" sz="2900" b="1" u="sng" dirty="0">
                <a:solidFill>
                  <a:srgbClr val="C00000"/>
                </a:solidFill>
              </a:rPr>
              <a:t>Suspicious Pricing Patterns</a:t>
            </a:r>
          </a:p>
          <a:p>
            <a:pPr lvl="0"/>
            <a:r>
              <a:rPr lang="en-US" dirty="0">
                <a:solidFill>
                  <a:srgbClr val="0070C0"/>
                </a:solidFill>
              </a:rPr>
              <a:t>Prices remain identical for long periods of time, when prices previously were different. </a:t>
            </a:r>
          </a:p>
          <a:p>
            <a:pPr lvl="0"/>
            <a:r>
              <a:rPr lang="en-US" dirty="0">
                <a:solidFill>
                  <a:srgbClr val="0070C0"/>
                </a:solidFill>
              </a:rPr>
              <a:t>Price increases do not appear to be supported by increased costs or demand. </a:t>
            </a:r>
          </a:p>
          <a:p>
            <a:pPr lvl="0"/>
            <a:r>
              <a:rPr lang="en-US" dirty="0">
                <a:solidFill>
                  <a:srgbClr val="0070C0"/>
                </a:solidFill>
              </a:rPr>
              <a:t>Discounts are eliminated, especially in a market where discounts historically were given. </a:t>
            </a:r>
          </a:p>
          <a:p>
            <a:r>
              <a:rPr lang="en-US" dirty="0">
                <a:solidFill>
                  <a:srgbClr val="0070C0"/>
                </a:solidFill>
              </a:rPr>
              <a:t>Firms charge higher prices to local customers than to distant customers, which might indicate that local prices are fixed.</a:t>
            </a:r>
          </a:p>
          <a:p>
            <a:endParaRPr lang="en-US" dirty="0">
              <a:solidFill>
                <a:srgbClr val="0070C0"/>
              </a:solidFill>
            </a:endParaRPr>
          </a:p>
          <a:p>
            <a:pPr marL="0" indent="0">
              <a:buNone/>
            </a:pPr>
            <a:r>
              <a:rPr lang="en-US" sz="2900" b="1" u="sng" dirty="0">
                <a:solidFill>
                  <a:srgbClr val="C00000"/>
                </a:solidFill>
              </a:rPr>
              <a:t>Suspicious Statements</a:t>
            </a:r>
          </a:p>
          <a:p>
            <a:pPr marL="0" lvl="0" indent="0">
              <a:buNone/>
            </a:pPr>
            <a:r>
              <a:rPr lang="en-US" dirty="0"/>
              <a:t>A bidder or salesperson makes: </a:t>
            </a:r>
          </a:p>
          <a:p>
            <a:pPr lvl="0"/>
            <a:r>
              <a:rPr lang="en-US" dirty="0"/>
              <a:t>Any reference to industry-wide or association price schedules. </a:t>
            </a:r>
          </a:p>
          <a:p>
            <a:pPr lvl="0"/>
            <a:r>
              <a:rPr lang="en-US" dirty="0">
                <a:solidFill>
                  <a:srgbClr val="0070C0"/>
                </a:solidFill>
              </a:rPr>
              <a:t>Any statement indicating advance (non-public) knowledge of competitors' pricing. </a:t>
            </a:r>
          </a:p>
          <a:p>
            <a:pPr lvl="0"/>
            <a:r>
              <a:rPr lang="en-US" dirty="0"/>
              <a:t>Statements to the effect that a particular customer or contract "belongs" to a certain vendor. </a:t>
            </a:r>
          </a:p>
          <a:p>
            <a:pPr lvl="0"/>
            <a:r>
              <a:rPr lang="en-US" dirty="0"/>
              <a:t>Statements that a bid was a "courtesy," "complementary," "token," or "cover" bid. </a:t>
            </a:r>
          </a:p>
          <a:p>
            <a:r>
              <a:rPr lang="en-US" dirty="0">
                <a:solidFill>
                  <a:srgbClr val="0070C0"/>
                </a:solidFill>
              </a:rPr>
              <a:t>Any statement indicating that vendors have discussed prices among themselves or have reached an understanding about prices.</a:t>
            </a:r>
          </a:p>
        </p:txBody>
      </p:sp>
      <p:sp>
        <p:nvSpPr>
          <p:cNvPr id="5" name="Slide Number Placeholder 4">
            <a:extLst>
              <a:ext uri="{FF2B5EF4-FFF2-40B4-BE49-F238E27FC236}">
                <a16:creationId xmlns:a16="http://schemas.microsoft.com/office/drawing/2014/main" id="{D09D328D-723E-48AD-BB64-56C51C0A1EDD}"/>
              </a:ext>
            </a:extLst>
          </p:cNvPr>
          <p:cNvSpPr>
            <a:spLocks noGrp="1"/>
          </p:cNvSpPr>
          <p:nvPr>
            <p:ph type="sldNum" sz="quarter" idx="12"/>
          </p:nvPr>
        </p:nvSpPr>
        <p:spPr/>
        <p:txBody>
          <a:bodyPr/>
          <a:lstStyle/>
          <a:p>
            <a:fld id="{B860579A-1FF0-4BB7-B3E0-9F77702503E1}" type="slidenum">
              <a:rPr lang="en-US" smtClean="0"/>
              <a:t>32</a:t>
            </a:fld>
            <a:endParaRPr lang="en-US" dirty="0"/>
          </a:p>
        </p:txBody>
      </p:sp>
    </p:spTree>
    <p:extLst>
      <p:ext uri="{BB962C8B-B14F-4D97-AF65-F5344CB8AC3E}">
        <p14:creationId xmlns:p14="http://schemas.microsoft.com/office/powerpoint/2010/main" val="173678205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04396F-AFC3-484C-B8B6-F7E527443ACD}"/>
              </a:ext>
            </a:extLst>
          </p:cNvPr>
          <p:cNvSpPr>
            <a:spLocks noGrp="1"/>
          </p:cNvSpPr>
          <p:nvPr>
            <p:ph type="title"/>
          </p:nvPr>
        </p:nvSpPr>
        <p:spPr>
          <a:xfrm>
            <a:off x="615034" y="955593"/>
            <a:ext cx="10515600" cy="2852737"/>
          </a:xfrm>
        </p:spPr>
        <p:txBody>
          <a:bodyPr>
            <a:normAutofit/>
          </a:bodyPr>
          <a:lstStyle/>
          <a:p>
            <a:pPr algn="ctr"/>
            <a:r>
              <a:rPr lang="en-US" sz="3600" dirty="0"/>
              <a:t>Exclusion </a:t>
            </a:r>
          </a:p>
        </p:txBody>
      </p:sp>
      <p:sp>
        <p:nvSpPr>
          <p:cNvPr id="3" name="Text Placeholder 2">
            <a:extLst>
              <a:ext uri="{FF2B5EF4-FFF2-40B4-BE49-F238E27FC236}">
                <a16:creationId xmlns:a16="http://schemas.microsoft.com/office/drawing/2014/main" id="{C4A3FB38-8BFB-4EED-952E-C4F222C053E3}"/>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6B9B9649-A058-41F2-84F6-8FE0D16ECCFB}"/>
              </a:ext>
            </a:extLst>
          </p:cNvPr>
          <p:cNvSpPr>
            <a:spLocks noGrp="1"/>
          </p:cNvSpPr>
          <p:nvPr>
            <p:ph type="sldNum" sz="quarter" idx="12"/>
          </p:nvPr>
        </p:nvSpPr>
        <p:spPr/>
        <p:txBody>
          <a:bodyPr/>
          <a:lstStyle/>
          <a:p>
            <a:fld id="{B860579A-1FF0-4BB7-B3E0-9F77702503E1}" type="slidenum">
              <a:rPr lang="en-US" smtClean="0"/>
              <a:t>33</a:t>
            </a:fld>
            <a:endParaRPr lang="en-US"/>
          </a:p>
        </p:txBody>
      </p:sp>
    </p:spTree>
    <p:extLst>
      <p:ext uri="{BB962C8B-B14F-4D97-AF65-F5344CB8AC3E}">
        <p14:creationId xmlns:p14="http://schemas.microsoft.com/office/powerpoint/2010/main" val="27176642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noFill/>
        </p:spPr>
        <p:txBody>
          <a:bodyPr>
            <a:normAutofit/>
          </a:bodyPr>
          <a:lstStyle/>
          <a:p>
            <a:pPr eaLnBrk="1" hangingPunct="1"/>
            <a:r>
              <a:rPr lang="en-US" sz="3200" dirty="0">
                <a:cs typeface="Times New Roman" pitchFamily="18" charset="0"/>
              </a:rPr>
              <a:t>Anticompetitive Exclusion</a:t>
            </a:r>
            <a:br>
              <a:rPr lang="en-US" sz="3200" dirty="0">
                <a:cs typeface="Times New Roman" pitchFamily="18" charset="0"/>
              </a:rPr>
            </a:br>
            <a:endParaRPr lang="en-US" sz="2400" dirty="0">
              <a:cs typeface="Times New Roman" pitchFamily="18" charset="0"/>
            </a:endParaRPr>
          </a:p>
        </p:txBody>
      </p:sp>
      <p:sp>
        <p:nvSpPr>
          <p:cNvPr id="5123" name="Rectangle 3"/>
          <p:cNvSpPr>
            <a:spLocks noGrp="1" noChangeArrowheads="1"/>
          </p:cNvSpPr>
          <p:nvPr>
            <p:ph idx="1"/>
          </p:nvPr>
        </p:nvSpPr>
        <p:spPr>
          <a:xfrm>
            <a:off x="915971" y="1533590"/>
            <a:ext cx="8229600" cy="4648200"/>
          </a:xfrm>
        </p:spPr>
        <p:txBody>
          <a:bodyPr>
            <a:normAutofit lnSpcReduction="10000"/>
          </a:bodyPr>
          <a:lstStyle/>
          <a:p>
            <a:pPr eaLnBrk="1" hangingPunct="1">
              <a:buClr>
                <a:schemeClr val="tx1"/>
              </a:buClr>
            </a:pPr>
            <a:r>
              <a:rPr lang="en-US" dirty="0">
                <a:cs typeface="Times New Roman" pitchFamily="18" charset="0"/>
              </a:rPr>
              <a:t>Conduct that allows a firm (or group of firms), to …</a:t>
            </a:r>
          </a:p>
          <a:p>
            <a:pPr lvl="1" eaLnBrk="1" hangingPunct="1">
              <a:buClr>
                <a:schemeClr val="tx1"/>
              </a:buClr>
            </a:pPr>
            <a:r>
              <a:rPr lang="en-US" dirty="0">
                <a:cs typeface="Times New Roman" pitchFamily="18" charset="0"/>
              </a:rPr>
              <a:t>Achieve, enhance or maintain </a:t>
            </a:r>
            <a:r>
              <a:rPr lang="en-US" dirty="0">
                <a:solidFill>
                  <a:srgbClr val="C00000"/>
                </a:solidFill>
                <a:cs typeface="Times New Roman" pitchFamily="18" charset="0"/>
              </a:rPr>
              <a:t>market power</a:t>
            </a:r>
            <a:r>
              <a:rPr lang="en-US" dirty="0">
                <a:cs typeface="Times New Roman" pitchFamily="18" charset="0"/>
              </a:rPr>
              <a:t>, </a:t>
            </a:r>
            <a:r>
              <a:rPr lang="en-US" i="1" dirty="0">
                <a:cs typeface="Times New Roman" pitchFamily="18" charset="0"/>
              </a:rPr>
              <a:t>by …</a:t>
            </a:r>
          </a:p>
          <a:p>
            <a:pPr lvl="1" eaLnBrk="1" hangingPunct="1">
              <a:buClr>
                <a:schemeClr val="tx1"/>
              </a:buClr>
            </a:pPr>
            <a:r>
              <a:rPr lang="en-US" dirty="0">
                <a:cs typeface="Times New Roman" pitchFamily="18" charset="0"/>
              </a:rPr>
              <a:t>Disadvantaging competitors, </a:t>
            </a:r>
            <a:r>
              <a:rPr lang="en-US" i="1" dirty="0">
                <a:solidFill>
                  <a:srgbClr val="C00000"/>
                </a:solidFill>
                <a:cs typeface="Times New Roman" pitchFamily="18" charset="0"/>
              </a:rPr>
              <a:t>and thus …</a:t>
            </a:r>
          </a:p>
          <a:p>
            <a:pPr lvl="1" eaLnBrk="1" hangingPunct="1">
              <a:buClr>
                <a:schemeClr val="tx1"/>
              </a:buClr>
            </a:pPr>
            <a:r>
              <a:rPr lang="en-US" dirty="0">
                <a:solidFill>
                  <a:srgbClr val="C00000"/>
                </a:solidFill>
                <a:cs typeface="Times New Roman" pitchFamily="18" charset="0"/>
              </a:rPr>
              <a:t>Harming consumers and the competitive process …</a:t>
            </a:r>
          </a:p>
          <a:p>
            <a:pPr lvl="1" eaLnBrk="1" hangingPunct="1">
              <a:buClr>
                <a:schemeClr val="tx1"/>
              </a:buClr>
            </a:pPr>
            <a:r>
              <a:rPr lang="en-US" i="1" dirty="0">
                <a:cs typeface="Times New Roman" pitchFamily="18" charset="0"/>
              </a:rPr>
              <a:t>Rather than increasing competition and benefiting consumers by achieving cognizable efficiency benefits</a:t>
            </a:r>
            <a:br>
              <a:rPr lang="en-US" i="1" dirty="0">
                <a:cs typeface="Times New Roman" pitchFamily="18" charset="0"/>
              </a:rPr>
            </a:br>
            <a:endParaRPr lang="en-US" i="1" dirty="0">
              <a:cs typeface="Times New Roman" pitchFamily="18" charset="0"/>
            </a:endParaRPr>
          </a:p>
          <a:p>
            <a:pPr eaLnBrk="1" hangingPunct="1">
              <a:buClr>
                <a:schemeClr val="tx1"/>
              </a:buClr>
            </a:pPr>
            <a:r>
              <a:rPr lang="en-US" dirty="0"/>
              <a:t>Exclusion is just as serious as collusion</a:t>
            </a:r>
          </a:p>
          <a:p>
            <a:pPr lvl="1" eaLnBrk="1" hangingPunct="1">
              <a:buClr>
                <a:schemeClr val="tx1"/>
              </a:buClr>
            </a:pPr>
            <a:r>
              <a:rPr lang="en-US" dirty="0"/>
              <a:t>In fact, collusion often is stabilized by exclusionary conduct</a:t>
            </a:r>
          </a:p>
          <a:p>
            <a:pPr lvl="1" eaLnBrk="1" hangingPunct="1">
              <a:buClr>
                <a:schemeClr val="tx1"/>
              </a:buClr>
            </a:pPr>
            <a:r>
              <a:rPr lang="en-US" i="1" dirty="0"/>
              <a:t>Chicago-School is more skeptical of exclusion </a:t>
            </a:r>
          </a:p>
          <a:p>
            <a:pPr lvl="2" eaLnBrk="1" hangingPunct="1">
              <a:buClr>
                <a:schemeClr val="tx1"/>
              </a:buClr>
            </a:pPr>
            <a:r>
              <a:rPr lang="en-US" dirty="0"/>
              <a:t>View most exclusionary conduct as procompetitive or neutral</a:t>
            </a:r>
          </a:p>
          <a:p>
            <a:pPr lvl="2" eaLnBrk="1" hangingPunct="1">
              <a:buClr>
                <a:schemeClr val="tx1"/>
              </a:buClr>
            </a:pPr>
            <a:r>
              <a:rPr lang="en-US" dirty="0"/>
              <a:t>View plaintiffs as losers attacking innovators/winners</a:t>
            </a:r>
          </a:p>
          <a:p>
            <a:pPr lvl="2" eaLnBrk="1" hangingPunct="1">
              <a:buClr>
                <a:schemeClr val="tx1"/>
              </a:buClr>
            </a:pPr>
            <a:r>
              <a:rPr lang="en-US" dirty="0"/>
              <a:t>View market as quickly self-correcting </a:t>
            </a:r>
          </a:p>
          <a:p>
            <a:pPr lvl="1">
              <a:buClr>
                <a:schemeClr val="tx1"/>
              </a:buClr>
            </a:pPr>
            <a:endParaRPr lang="en-US" dirty="0">
              <a:cs typeface="Times New Roman" pitchFamily="18" charset="0"/>
            </a:endParaRPr>
          </a:p>
        </p:txBody>
      </p:sp>
      <p:sp>
        <p:nvSpPr>
          <p:cNvPr id="5" name="Slide Number Placeholder 3">
            <a:extLst>
              <a:ext uri="{FF2B5EF4-FFF2-40B4-BE49-F238E27FC236}">
                <a16:creationId xmlns:a16="http://schemas.microsoft.com/office/drawing/2014/main" id="{56E9E627-D508-4B87-895E-92E0C0C837F1}"/>
              </a:ext>
            </a:extLst>
          </p:cNvPr>
          <p:cNvSpPr txBox="1">
            <a:spLocks/>
          </p:cNvSpPr>
          <p:nvPr/>
        </p:nvSpPr>
        <p:spPr>
          <a:xfrm>
            <a:off x="8610600" y="6310312"/>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860579A-1FF0-4BB7-B3E0-9F77702503E1}" type="slidenum">
              <a:rPr lang="en-US" smtClean="0"/>
              <a:pPr/>
              <a:t>34</a:t>
            </a:fld>
            <a:endParaRPr lang="en-US" dirty="0"/>
          </a:p>
        </p:txBody>
      </p:sp>
    </p:spTree>
    <p:extLst>
      <p:ext uri="{BB962C8B-B14F-4D97-AF65-F5344CB8AC3E}">
        <p14:creationId xmlns:p14="http://schemas.microsoft.com/office/powerpoint/2010/main" val="5626831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5"/>
          <p:cNvSpPr>
            <a:spLocks noGrp="1"/>
          </p:cNvSpPr>
          <p:nvPr>
            <p:ph type="sldNum" sz="quarter" idx="12"/>
          </p:nvPr>
        </p:nvSpPr>
        <p:spPr>
          <a:xfrm>
            <a:off x="533400" y="5678485"/>
            <a:ext cx="4036003" cy="1014412"/>
          </a:xfrm>
          <a:solidFill>
            <a:srgbClr val="FFFF00"/>
          </a:solidFill>
          <a:ln>
            <a:solidFill>
              <a:srgbClr val="0070C0"/>
            </a:solidFill>
          </a:ln>
        </p:spPr>
        <p:txBody>
          <a:bodyPr/>
          <a:lstStyle/>
          <a:p>
            <a:pPr algn="l"/>
            <a:r>
              <a:rPr lang="en-US" sz="2000" b="1" i="1" dirty="0">
                <a:solidFill>
                  <a:srgbClr val="0070C0"/>
                </a:solidFill>
              </a:rPr>
              <a:t>Distributors are both input suppliers </a:t>
            </a:r>
            <a:br>
              <a:rPr lang="en-US" sz="2000" b="1" i="1" dirty="0">
                <a:solidFill>
                  <a:srgbClr val="0070C0"/>
                </a:solidFill>
              </a:rPr>
            </a:br>
            <a:r>
              <a:rPr lang="en-US" sz="2000" b="1" i="1" dirty="0">
                <a:solidFill>
                  <a:srgbClr val="0070C0"/>
                </a:solidFill>
              </a:rPr>
              <a:t>and customers.</a:t>
            </a:r>
          </a:p>
        </p:txBody>
      </p:sp>
      <p:sp>
        <p:nvSpPr>
          <p:cNvPr id="110594" name="Rectangle 2"/>
          <p:cNvSpPr>
            <a:spLocks noGrp="1" noChangeArrowheads="1"/>
          </p:cNvSpPr>
          <p:nvPr>
            <p:ph type="title"/>
          </p:nvPr>
        </p:nvSpPr>
        <p:spPr>
          <a:xfrm>
            <a:off x="838200" y="304800"/>
            <a:ext cx="9377363" cy="1143000"/>
          </a:xfrm>
        </p:spPr>
        <p:txBody>
          <a:bodyPr>
            <a:normAutofit/>
          </a:bodyPr>
          <a:lstStyle/>
          <a:p>
            <a:pPr>
              <a:lnSpc>
                <a:spcPct val="95000"/>
              </a:lnSpc>
            </a:pPr>
            <a:r>
              <a:rPr lang="en-US" sz="2800" dirty="0"/>
              <a:t>Raising Rivals’ Costs: Input and Customer Foreclosure in Vertically Related Markets</a:t>
            </a:r>
            <a:endParaRPr lang="en-US" sz="2400" dirty="0"/>
          </a:p>
        </p:txBody>
      </p:sp>
      <p:sp>
        <p:nvSpPr>
          <p:cNvPr id="110595" name="AutoShape 3" descr="Blue tissue paper"/>
          <p:cNvSpPr>
            <a:spLocks noChangeArrowheads="1"/>
          </p:cNvSpPr>
          <p:nvPr/>
        </p:nvSpPr>
        <p:spPr bwMode="auto">
          <a:xfrm>
            <a:off x="6616670" y="3838578"/>
            <a:ext cx="2705097" cy="657225"/>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a:outerShdw dist="107763" dir="2700000" algn="ctr" rotWithShape="0">
              <a:schemeClr val="bg2"/>
            </a:outerShdw>
          </a:effectLst>
        </p:spPr>
        <p:txBody>
          <a:bodyPr anchor="ctr"/>
          <a:lstStyle/>
          <a:p>
            <a:pPr algn="ctr">
              <a:spcBef>
                <a:spcPct val="0"/>
              </a:spcBef>
            </a:pPr>
            <a:r>
              <a:rPr lang="en-US" dirty="0">
                <a:latin typeface="Arial Black" pitchFamily="34" charset="0"/>
              </a:rPr>
              <a:t>Excluded Rival(s)</a:t>
            </a:r>
          </a:p>
          <a:p>
            <a:pPr algn="ctr">
              <a:spcBef>
                <a:spcPct val="0"/>
              </a:spcBef>
            </a:pPr>
            <a:r>
              <a:rPr lang="en-US" dirty="0">
                <a:latin typeface="Arial Black" pitchFamily="34" charset="0"/>
              </a:rPr>
              <a:t>(“prey”)</a:t>
            </a:r>
          </a:p>
        </p:txBody>
      </p:sp>
      <p:sp>
        <p:nvSpPr>
          <p:cNvPr id="110596" name="AutoShape 4" descr="Blue tissue paper"/>
          <p:cNvSpPr>
            <a:spLocks noChangeArrowheads="1"/>
          </p:cNvSpPr>
          <p:nvPr/>
        </p:nvSpPr>
        <p:spPr bwMode="auto">
          <a:xfrm>
            <a:off x="3124200" y="3838578"/>
            <a:ext cx="2117725" cy="657225"/>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a:outerShdw dist="107763" dir="2700000" algn="ctr" rotWithShape="0">
              <a:schemeClr val="bg2"/>
            </a:outerShdw>
          </a:effectLst>
        </p:spPr>
        <p:txBody>
          <a:bodyPr anchor="ctr"/>
          <a:lstStyle/>
          <a:p>
            <a:pPr algn="ctr">
              <a:spcBef>
                <a:spcPct val="0"/>
              </a:spcBef>
            </a:pPr>
            <a:r>
              <a:rPr lang="en-US" dirty="0">
                <a:latin typeface="Arial Black" pitchFamily="34" charset="0"/>
              </a:rPr>
              <a:t>Excluder</a:t>
            </a:r>
          </a:p>
          <a:p>
            <a:pPr algn="ctr">
              <a:spcBef>
                <a:spcPct val="0"/>
              </a:spcBef>
            </a:pPr>
            <a:r>
              <a:rPr lang="en-US" dirty="0">
                <a:latin typeface="Arial Black" pitchFamily="34" charset="0"/>
              </a:rPr>
              <a:t>(“predator”)</a:t>
            </a:r>
          </a:p>
        </p:txBody>
      </p:sp>
      <p:sp>
        <p:nvSpPr>
          <p:cNvPr id="110597" name="Line 5"/>
          <p:cNvSpPr>
            <a:spLocks noChangeShapeType="1"/>
          </p:cNvSpPr>
          <p:nvPr/>
        </p:nvSpPr>
        <p:spPr bwMode="auto">
          <a:xfrm flipH="1" flipV="1">
            <a:off x="4311650" y="4578350"/>
            <a:ext cx="1214438" cy="890588"/>
          </a:xfrm>
          <a:prstGeom prst="line">
            <a:avLst/>
          </a:prstGeom>
          <a:noFill/>
          <a:ln w="38100">
            <a:solidFill>
              <a:srgbClr val="339933"/>
            </a:solidFill>
            <a:round/>
            <a:headEnd type="triangle" w="med" len="med"/>
            <a:tailEnd type="triangle" w="med" len="med"/>
          </a:ln>
          <a:effectLst/>
        </p:spPr>
        <p:txBody>
          <a:bodyPr wrap="none" anchor="ctr"/>
          <a:lstStyle/>
          <a:p>
            <a:endParaRPr lang="en-US" dirty="0"/>
          </a:p>
        </p:txBody>
      </p:sp>
      <p:sp>
        <p:nvSpPr>
          <p:cNvPr id="110598" name="Line 6"/>
          <p:cNvSpPr>
            <a:spLocks noChangeShapeType="1"/>
          </p:cNvSpPr>
          <p:nvPr/>
        </p:nvSpPr>
        <p:spPr bwMode="auto">
          <a:xfrm>
            <a:off x="6588128" y="2895600"/>
            <a:ext cx="1338263" cy="920750"/>
          </a:xfrm>
          <a:prstGeom prst="line">
            <a:avLst/>
          </a:prstGeom>
          <a:noFill/>
          <a:ln w="38100">
            <a:solidFill>
              <a:srgbClr val="FF0000"/>
            </a:solidFill>
            <a:prstDash val="dash"/>
            <a:round/>
            <a:headEnd type="triangle" w="med" len="med"/>
            <a:tailEnd type="triangle" w="med" len="med"/>
          </a:ln>
          <a:effectLst/>
        </p:spPr>
        <p:txBody>
          <a:bodyPr wrap="none" anchor="ctr"/>
          <a:lstStyle/>
          <a:p>
            <a:endParaRPr lang="en-US" dirty="0"/>
          </a:p>
        </p:txBody>
      </p:sp>
      <p:sp>
        <p:nvSpPr>
          <p:cNvPr id="110599" name="AutoShape 7" descr="Blue tissue paper"/>
          <p:cNvSpPr>
            <a:spLocks noChangeArrowheads="1"/>
          </p:cNvSpPr>
          <p:nvPr/>
        </p:nvSpPr>
        <p:spPr bwMode="auto">
          <a:xfrm>
            <a:off x="5040313" y="5514978"/>
            <a:ext cx="2120900" cy="652463"/>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a:outerShdw dist="107763" dir="2700000" algn="ctr" rotWithShape="0">
              <a:schemeClr val="bg2"/>
            </a:outerShdw>
          </a:effectLst>
        </p:spPr>
        <p:txBody>
          <a:bodyPr anchor="ctr"/>
          <a:lstStyle/>
          <a:p>
            <a:pPr algn="ctr">
              <a:spcBef>
                <a:spcPct val="0"/>
              </a:spcBef>
            </a:pPr>
            <a:r>
              <a:rPr lang="en-US" dirty="0">
                <a:latin typeface="Arial Black" pitchFamily="34" charset="0"/>
              </a:rPr>
              <a:t>Customers</a:t>
            </a:r>
          </a:p>
        </p:txBody>
      </p:sp>
      <p:sp>
        <p:nvSpPr>
          <p:cNvPr id="110600" name="Line 8"/>
          <p:cNvSpPr>
            <a:spLocks noChangeShapeType="1"/>
          </p:cNvSpPr>
          <p:nvPr/>
        </p:nvSpPr>
        <p:spPr bwMode="auto">
          <a:xfrm flipH="1">
            <a:off x="4297366" y="2895600"/>
            <a:ext cx="1374775" cy="914400"/>
          </a:xfrm>
          <a:prstGeom prst="line">
            <a:avLst/>
          </a:prstGeom>
          <a:noFill/>
          <a:ln w="38100">
            <a:solidFill>
              <a:srgbClr val="339933"/>
            </a:solidFill>
            <a:round/>
            <a:headEnd type="triangle" w="med" len="med"/>
            <a:tailEnd type="triangle" w="med" len="med"/>
          </a:ln>
          <a:effectLst/>
        </p:spPr>
        <p:txBody>
          <a:bodyPr wrap="none" anchor="ctr"/>
          <a:lstStyle/>
          <a:p>
            <a:endParaRPr lang="en-US" dirty="0"/>
          </a:p>
        </p:txBody>
      </p:sp>
      <p:sp>
        <p:nvSpPr>
          <p:cNvPr id="110601" name="Line 9"/>
          <p:cNvSpPr>
            <a:spLocks noChangeShapeType="1"/>
          </p:cNvSpPr>
          <p:nvPr/>
        </p:nvSpPr>
        <p:spPr bwMode="auto">
          <a:xfrm flipH="1">
            <a:off x="6613528" y="4538666"/>
            <a:ext cx="1204913" cy="917575"/>
          </a:xfrm>
          <a:prstGeom prst="line">
            <a:avLst/>
          </a:prstGeom>
          <a:noFill/>
          <a:ln w="38100">
            <a:solidFill>
              <a:srgbClr val="FF0000"/>
            </a:solidFill>
            <a:prstDash val="dash"/>
            <a:round/>
            <a:headEnd type="triangle" w="med" len="med"/>
            <a:tailEnd type="triangle" w="med" len="med"/>
          </a:ln>
          <a:effectLst/>
        </p:spPr>
        <p:txBody>
          <a:bodyPr wrap="none" anchor="ctr"/>
          <a:lstStyle/>
          <a:p>
            <a:endParaRPr lang="en-US" dirty="0"/>
          </a:p>
        </p:txBody>
      </p:sp>
      <p:sp>
        <p:nvSpPr>
          <p:cNvPr id="110602" name="AutoShape 10" descr="Blue tissue paper"/>
          <p:cNvSpPr>
            <a:spLocks noChangeArrowheads="1"/>
          </p:cNvSpPr>
          <p:nvPr/>
        </p:nvSpPr>
        <p:spPr bwMode="auto">
          <a:xfrm>
            <a:off x="5041903" y="2206236"/>
            <a:ext cx="2117725" cy="657225"/>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a:outerShdw dist="107763" dir="2700000" algn="ctr" rotWithShape="0">
              <a:schemeClr val="bg2"/>
            </a:outerShdw>
          </a:effectLst>
        </p:spPr>
        <p:txBody>
          <a:bodyPr anchor="ctr"/>
          <a:lstStyle/>
          <a:p>
            <a:pPr algn="ctr">
              <a:spcBef>
                <a:spcPct val="0"/>
              </a:spcBef>
            </a:pPr>
            <a:r>
              <a:rPr lang="en-US" dirty="0">
                <a:latin typeface="Arial Black" pitchFamily="34" charset="0"/>
              </a:rPr>
              <a:t>Input Suppliers</a:t>
            </a:r>
          </a:p>
        </p:txBody>
      </p:sp>
      <p:sp>
        <p:nvSpPr>
          <p:cNvPr id="110603" name="Text Box 11"/>
          <p:cNvSpPr txBox="1">
            <a:spLocks noChangeArrowheads="1"/>
          </p:cNvSpPr>
          <p:nvPr/>
        </p:nvSpPr>
        <p:spPr bwMode="auto">
          <a:xfrm>
            <a:off x="1828800" y="2895603"/>
            <a:ext cx="1944688" cy="366713"/>
          </a:xfrm>
          <a:prstGeom prst="rect">
            <a:avLst/>
          </a:prstGeom>
          <a:noFill/>
          <a:ln w="9525">
            <a:noFill/>
            <a:miter lim="800000"/>
            <a:headEnd/>
            <a:tailEnd/>
          </a:ln>
          <a:effectLst/>
        </p:spPr>
        <p:txBody>
          <a:bodyPr>
            <a:spAutoFit/>
          </a:bodyPr>
          <a:lstStyle/>
          <a:p>
            <a:pPr>
              <a:spcBef>
                <a:spcPct val="10000"/>
              </a:spcBef>
            </a:pPr>
            <a:r>
              <a:rPr lang="en-US" b="1" dirty="0">
                <a:latin typeface="Arial" charset="0"/>
              </a:rPr>
              <a:t>Input Market</a:t>
            </a:r>
            <a:endParaRPr lang="en-US" dirty="0"/>
          </a:p>
        </p:txBody>
      </p:sp>
      <p:sp>
        <p:nvSpPr>
          <p:cNvPr id="110604" name="Text Box 12"/>
          <p:cNvSpPr txBox="1">
            <a:spLocks noChangeArrowheads="1"/>
          </p:cNvSpPr>
          <p:nvPr/>
        </p:nvSpPr>
        <p:spPr bwMode="auto">
          <a:xfrm>
            <a:off x="1828800" y="4903788"/>
            <a:ext cx="1993900" cy="366712"/>
          </a:xfrm>
          <a:prstGeom prst="rect">
            <a:avLst/>
          </a:prstGeom>
          <a:noFill/>
          <a:ln w="9525">
            <a:noFill/>
            <a:miter lim="800000"/>
            <a:headEnd/>
            <a:tailEnd/>
          </a:ln>
          <a:effectLst/>
        </p:spPr>
        <p:txBody>
          <a:bodyPr>
            <a:spAutoFit/>
          </a:bodyPr>
          <a:lstStyle/>
          <a:p>
            <a:pPr>
              <a:spcBef>
                <a:spcPct val="10000"/>
              </a:spcBef>
            </a:pPr>
            <a:r>
              <a:rPr lang="en-US" b="1" dirty="0">
                <a:latin typeface="Arial" charset="0"/>
              </a:rPr>
              <a:t>Output Market</a:t>
            </a:r>
          </a:p>
        </p:txBody>
      </p:sp>
      <p:sp>
        <p:nvSpPr>
          <p:cNvPr id="110605" name="Text Box 13"/>
          <p:cNvSpPr txBox="1">
            <a:spLocks noChangeArrowheads="1"/>
          </p:cNvSpPr>
          <p:nvPr/>
        </p:nvSpPr>
        <p:spPr bwMode="auto">
          <a:xfrm>
            <a:off x="8905273" y="2289246"/>
            <a:ext cx="2905218" cy="707886"/>
          </a:xfrm>
          <a:prstGeom prst="rect">
            <a:avLst/>
          </a:prstGeom>
          <a:solidFill>
            <a:srgbClr val="FFFF00"/>
          </a:solidFill>
          <a:ln w="9525">
            <a:solidFill>
              <a:srgbClr val="C00000"/>
            </a:solidFill>
            <a:miter lim="800000"/>
            <a:headEnd/>
            <a:tailEnd/>
          </a:ln>
          <a:effectLst/>
        </p:spPr>
        <p:txBody>
          <a:bodyPr wrap="square">
            <a:spAutoFit/>
          </a:bodyPr>
          <a:lstStyle/>
          <a:p>
            <a:pPr>
              <a:spcBef>
                <a:spcPct val="10000"/>
              </a:spcBef>
            </a:pPr>
            <a:r>
              <a:rPr lang="en-US" sz="2000" b="1" i="1" dirty="0">
                <a:solidFill>
                  <a:srgbClr val="C00000"/>
                </a:solidFill>
                <a:latin typeface="Arial" charset="0"/>
              </a:rPr>
              <a:t>“Input Foreclosure”  </a:t>
            </a:r>
            <a:br>
              <a:rPr lang="en-US" sz="2000" b="1" i="1" dirty="0">
                <a:solidFill>
                  <a:srgbClr val="C00000"/>
                </a:solidFill>
                <a:latin typeface="Arial" charset="0"/>
              </a:rPr>
            </a:br>
            <a:r>
              <a:rPr lang="en-US" sz="2000" b="1" i="1" dirty="0">
                <a:solidFill>
                  <a:srgbClr val="C00000"/>
                </a:solidFill>
                <a:latin typeface="Arial" charset="0"/>
              </a:rPr>
              <a:t>(cut off critical inputs)</a:t>
            </a:r>
            <a:endParaRPr lang="en-US" sz="2000" i="1" dirty="0">
              <a:solidFill>
                <a:srgbClr val="C00000"/>
              </a:solidFill>
            </a:endParaRPr>
          </a:p>
        </p:txBody>
      </p:sp>
      <p:sp>
        <p:nvSpPr>
          <p:cNvPr id="110606" name="Text Box 14"/>
          <p:cNvSpPr txBox="1">
            <a:spLocks noChangeArrowheads="1"/>
          </p:cNvSpPr>
          <p:nvPr/>
        </p:nvSpPr>
        <p:spPr bwMode="auto">
          <a:xfrm>
            <a:off x="8382000" y="4829417"/>
            <a:ext cx="3150907" cy="1015663"/>
          </a:xfrm>
          <a:prstGeom prst="rect">
            <a:avLst/>
          </a:prstGeom>
          <a:solidFill>
            <a:srgbClr val="FFFF00"/>
          </a:solidFill>
          <a:ln w="9525">
            <a:solidFill>
              <a:srgbClr val="C00000"/>
            </a:solidFill>
            <a:miter lim="800000"/>
            <a:headEnd/>
            <a:tailEnd/>
          </a:ln>
          <a:effectLst/>
        </p:spPr>
        <p:txBody>
          <a:bodyPr wrap="square">
            <a:spAutoFit/>
          </a:bodyPr>
          <a:lstStyle/>
          <a:p>
            <a:pPr>
              <a:spcBef>
                <a:spcPct val="10000"/>
              </a:spcBef>
            </a:pPr>
            <a:r>
              <a:rPr lang="en-US" sz="2000" b="1" i="1" dirty="0">
                <a:solidFill>
                  <a:srgbClr val="C00000"/>
                </a:solidFill>
                <a:latin typeface="Arial" charset="0"/>
              </a:rPr>
              <a:t>“Customer Foreclosure” </a:t>
            </a:r>
            <a:br>
              <a:rPr lang="en-US" sz="2000" b="1" i="1" dirty="0">
                <a:solidFill>
                  <a:srgbClr val="C00000"/>
                </a:solidFill>
                <a:latin typeface="Arial" charset="0"/>
              </a:rPr>
            </a:br>
            <a:r>
              <a:rPr lang="en-US" sz="2000" b="1" i="1" dirty="0">
                <a:solidFill>
                  <a:srgbClr val="C00000"/>
                </a:solidFill>
                <a:latin typeface="Arial" charset="0"/>
              </a:rPr>
              <a:t>(cut off critical customers)</a:t>
            </a:r>
            <a:endParaRPr lang="en-US" sz="2000" i="1" dirty="0">
              <a:solidFill>
                <a:srgbClr val="C00000"/>
              </a:solidFill>
            </a:endParaRPr>
          </a:p>
        </p:txBody>
      </p:sp>
      <p:sp>
        <p:nvSpPr>
          <p:cNvPr id="17" name="Slide Number Placeholder 3">
            <a:extLst>
              <a:ext uri="{FF2B5EF4-FFF2-40B4-BE49-F238E27FC236}">
                <a16:creationId xmlns:a16="http://schemas.microsoft.com/office/drawing/2014/main" id="{700C8A6A-BCEA-4879-81E1-F8F7F5D587A9}"/>
              </a:ext>
            </a:extLst>
          </p:cNvPr>
          <p:cNvSpPr txBox="1">
            <a:spLocks/>
          </p:cNvSpPr>
          <p:nvPr/>
        </p:nvSpPr>
        <p:spPr>
          <a:xfrm>
            <a:off x="8789707" y="6370637"/>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860579A-1FF0-4BB7-B3E0-9F77702503E1}" type="slidenum">
              <a:rPr lang="en-US" smtClean="0"/>
              <a:pPr/>
              <a:t>35</a:t>
            </a:fld>
            <a:endParaRPr lang="en-US" dirty="0"/>
          </a:p>
        </p:txBody>
      </p:sp>
    </p:spTree>
    <p:extLst>
      <p:ext uri="{BB962C8B-B14F-4D97-AF65-F5344CB8AC3E}">
        <p14:creationId xmlns:p14="http://schemas.microsoft.com/office/powerpoint/2010/main" val="209965571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2A9677-C2B1-44AD-906F-AD9BC9051078}"/>
              </a:ext>
            </a:extLst>
          </p:cNvPr>
          <p:cNvSpPr>
            <a:spLocks noGrp="1"/>
          </p:cNvSpPr>
          <p:nvPr>
            <p:ph type="title"/>
          </p:nvPr>
        </p:nvSpPr>
        <p:spPr/>
        <p:txBody>
          <a:bodyPr>
            <a:normAutofit/>
          </a:bodyPr>
          <a:lstStyle/>
          <a:p>
            <a:pPr algn="ctr"/>
            <a:r>
              <a:rPr lang="en-US" sz="2800" dirty="0"/>
              <a:t>JTC Petroleum v. </a:t>
            </a:r>
            <a:r>
              <a:rPr lang="en-US" sz="2800" dirty="0" err="1"/>
              <a:t>Piasa</a:t>
            </a:r>
            <a:r>
              <a:rPr lang="en-US" sz="2800" dirty="0"/>
              <a:t> </a:t>
            </a:r>
          </a:p>
        </p:txBody>
      </p:sp>
      <p:sp>
        <p:nvSpPr>
          <p:cNvPr id="3" name="Text Placeholder 2">
            <a:extLst>
              <a:ext uri="{FF2B5EF4-FFF2-40B4-BE49-F238E27FC236}">
                <a16:creationId xmlns:a16="http://schemas.microsoft.com/office/drawing/2014/main" id="{416E8A3E-A759-4816-A859-08B24DDABE88}"/>
              </a:ext>
            </a:extLst>
          </p:cNvPr>
          <p:cNvSpPr>
            <a:spLocks noGrp="1"/>
          </p:cNvSpPr>
          <p:nvPr>
            <p:ph type="body" idx="1"/>
          </p:nvPr>
        </p:nvSpPr>
        <p:spPr/>
        <p:txBody>
          <a:bodyPr/>
          <a:lstStyle/>
          <a:p>
            <a:pPr algn="ctr"/>
            <a:r>
              <a:rPr lang="en-US" dirty="0">
                <a:solidFill>
                  <a:schemeClr val="tx1"/>
                </a:solidFill>
              </a:rPr>
              <a:t>7th Circuit (Posner)</a:t>
            </a:r>
          </a:p>
        </p:txBody>
      </p:sp>
      <p:sp>
        <p:nvSpPr>
          <p:cNvPr id="4" name="Slide Number Placeholder 3">
            <a:extLst>
              <a:ext uri="{FF2B5EF4-FFF2-40B4-BE49-F238E27FC236}">
                <a16:creationId xmlns:a16="http://schemas.microsoft.com/office/drawing/2014/main" id="{17781A01-20FD-4E56-AB60-B9C49E88D88C}"/>
              </a:ext>
            </a:extLst>
          </p:cNvPr>
          <p:cNvSpPr>
            <a:spLocks noGrp="1"/>
          </p:cNvSpPr>
          <p:nvPr>
            <p:ph type="sldNum" sz="quarter" idx="12"/>
          </p:nvPr>
        </p:nvSpPr>
        <p:spPr/>
        <p:txBody>
          <a:bodyPr/>
          <a:lstStyle/>
          <a:p>
            <a:fld id="{B860579A-1FF0-4BB7-B3E0-9F77702503E1}" type="slidenum">
              <a:rPr lang="en-US" smtClean="0"/>
              <a:t>36</a:t>
            </a:fld>
            <a:endParaRPr lang="en-US"/>
          </a:p>
        </p:txBody>
      </p:sp>
    </p:spTree>
    <p:extLst>
      <p:ext uri="{BB962C8B-B14F-4D97-AF65-F5344CB8AC3E}">
        <p14:creationId xmlns:p14="http://schemas.microsoft.com/office/powerpoint/2010/main" val="195671522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443586-50AC-464F-A15E-55337B5AF93A}"/>
              </a:ext>
            </a:extLst>
          </p:cNvPr>
          <p:cNvSpPr>
            <a:spLocks noGrp="1"/>
          </p:cNvSpPr>
          <p:nvPr>
            <p:ph type="title"/>
          </p:nvPr>
        </p:nvSpPr>
        <p:spPr/>
        <p:txBody>
          <a:bodyPr/>
          <a:lstStyle/>
          <a:p>
            <a:r>
              <a:rPr lang="en-US" dirty="0"/>
              <a:t>Basic Vertical Market Structure</a:t>
            </a:r>
          </a:p>
        </p:txBody>
      </p:sp>
      <p:sp>
        <p:nvSpPr>
          <p:cNvPr id="3" name="Content Placeholder 2">
            <a:extLst>
              <a:ext uri="{FF2B5EF4-FFF2-40B4-BE49-F238E27FC236}">
                <a16:creationId xmlns:a16="http://schemas.microsoft.com/office/drawing/2014/main" id="{638E4FC0-4116-4EB1-A060-1FE22B312994}"/>
              </a:ext>
            </a:extLst>
          </p:cNvPr>
          <p:cNvSpPr>
            <a:spLocks noGrp="1"/>
          </p:cNvSpPr>
          <p:nvPr>
            <p:ph idx="1"/>
          </p:nvPr>
        </p:nvSpPr>
        <p:spPr/>
        <p:txBody>
          <a:bodyPr/>
          <a:lstStyle/>
          <a:p>
            <a:pPr marL="0" indent="0">
              <a:buNone/>
            </a:pPr>
            <a:r>
              <a:rPr lang="en-US" dirty="0"/>
              <a:t> </a:t>
            </a:r>
          </a:p>
        </p:txBody>
      </p:sp>
      <p:sp>
        <p:nvSpPr>
          <p:cNvPr id="4" name="Slide Number Placeholder 3">
            <a:extLst>
              <a:ext uri="{FF2B5EF4-FFF2-40B4-BE49-F238E27FC236}">
                <a16:creationId xmlns:a16="http://schemas.microsoft.com/office/drawing/2014/main" id="{9E8817A7-0857-447D-B5F8-68D08715161D}"/>
              </a:ext>
            </a:extLst>
          </p:cNvPr>
          <p:cNvSpPr>
            <a:spLocks noGrp="1"/>
          </p:cNvSpPr>
          <p:nvPr>
            <p:ph type="sldNum" sz="quarter" idx="12"/>
          </p:nvPr>
        </p:nvSpPr>
        <p:spPr/>
        <p:txBody>
          <a:bodyPr/>
          <a:lstStyle/>
          <a:p>
            <a:fld id="{B860579A-1FF0-4BB7-B3E0-9F77702503E1}" type="slidenum">
              <a:rPr lang="en-US" smtClean="0"/>
              <a:t>37</a:t>
            </a:fld>
            <a:endParaRPr lang="en-US"/>
          </a:p>
        </p:txBody>
      </p:sp>
      <p:sp>
        <p:nvSpPr>
          <p:cNvPr id="5" name="Rectangle 4">
            <a:extLst>
              <a:ext uri="{FF2B5EF4-FFF2-40B4-BE49-F238E27FC236}">
                <a16:creationId xmlns:a16="http://schemas.microsoft.com/office/drawing/2014/main" id="{4C7AFCE6-29CE-4192-B104-9257A6069D3A}"/>
              </a:ext>
            </a:extLst>
          </p:cNvPr>
          <p:cNvSpPr/>
          <p:nvPr/>
        </p:nvSpPr>
        <p:spPr>
          <a:xfrm>
            <a:off x="3905249" y="1991624"/>
            <a:ext cx="2428875" cy="65563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latin typeface="Times New Roman" pitchFamily="18" charset="0"/>
                <a:cs typeface="Times New Roman" pitchFamily="18" charset="0"/>
              </a:rPr>
              <a:t>Local Asphalt</a:t>
            </a:r>
          </a:p>
          <a:p>
            <a:pPr algn="ctr">
              <a:defRPr/>
            </a:pPr>
            <a:r>
              <a:rPr lang="en-US" b="1" dirty="0">
                <a:solidFill>
                  <a:schemeClr val="tx1"/>
                </a:solidFill>
                <a:latin typeface="Times New Roman" pitchFamily="18" charset="0"/>
                <a:cs typeface="Times New Roman" pitchFamily="18" charset="0"/>
              </a:rPr>
              <a:t>Suppliers</a:t>
            </a:r>
          </a:p>
        </p:txBody>
      </p:sp>
      <p:sp>
        <p:nvSpPr>
          <p:cNvPr id="6" name="Oval 5">
            <a:extLst>
              <a:ext uri="{FF2B5EF4-FFF2-40B4-BE49-F238E27FC236}">
                <a16:creationId xmlns:a16="http://schemas.microsoft.com/office/drawing/2014/main" id="{DD37A5AC-89F0-49E7-BB4B-5F4C4FECBBCC}"/>
              </a:ext>
            </a:extLst>
          </p:cNvPr>
          <p:cNvSpPr/>
          <p:nvPr/>
        </p:nvSpPr>
        <p:spPr>
          <a:xfrm>
            <a:off x="5295900" y="3522671"/>
            <a:ext cx="1600200" cy="7620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chemeClr val="tx1"/>
                </a:solidFill>
                <a:latin typeface="Times New Roman" pitchFamily="18" charset="0"/>
                <a:cs typeface="Times New Roman" pitchFamily="18" charset="0"/>
              </a:rPr>
              <a:t>JTC</a:t>
            </a:r>
          </a:p>
          <a:p>
            <a:pPr algn="ctr">
              <a:defRPr/>
            </a:pPr>
            <a:r>
              <a:rPr lang="en-US" sz="1400" b="1" dirty="0">
                <a:solidFill>
                  <a:schemeClr val="tx1"/>
                </a:solidFill>
                <a:latin typeface="Times New Roman" pitchFamily="18" charset="0"/>
                <a:cs typeface="Times New Roman" pitchFamily="18" charset="0"/>
              </a:rPr>
              <a:t>(Maverick Rival</a:t>
            </a:r>
            <a:r>
              <a:rPr lang="en-US" b="1" dirty="0">
                <a:solidFill>
                  <a:schemeClr val="tx1"/>
                </a:solidFill>
                <a:latin typeface="Times New Roman" pitchFamily="18" charset="0"/>
                <a:cs typeface="Times New Roman" pitchFamily="18" charset="0"/>
              </a:rPr>
              <a:t>)</a:t>
            </a:r>
          </a:p>
        </p:txBody>
      </p:sp>
      <p:cxnSp>
        <p:nvCxnSpPr>
          <p:cNvPr id="7" name="Straight Arrow Connector 6">
            <a:extLst>
              <a:ext uri="{FF2B5EF4-FFF2-40B4-BE49-F238E27FC236}">
                <a16:creationId xmlns:a16="http://schemas.microsoft.com/office/drawing/2014/main" id="{53971093-C80A-41D5-94D4-93985653FC2F}"/>
              </a:ext>
            </a:extLst>
          </p:cNvPr>
          <p:cNvCxnSpPr>
            <a:cxnSpLocks/>
            <a:stCxn id="7" idx="0"/>
          </p:cNvCxnSpPr>
          <p:nvPr/>
        </p:nvCxnSpPr>
        <p:spPr>
          <a:xfrm flipV="1">
            <a:off x="4137823" y="2721768"/>
            <a:ext cx="614360" cy="699295"/>
          </a:xfrm>
          <a:prstGeom prst="straightConnector1">
            <a:avLst/>
          </a:prstGeom>
          <a:ln w="38100">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Hexagon 8">
            <a:extLst>
              <a:ext uri="{FF2B5EF4-FFF2-40B4-BE49-F238E27FC236}">
                <a16:creationId xmlns:a16="http://schemas.microsoft.com/office/drawing/2014/main" id="{81CFC031-49F9-42D7-AFE2-6FEC2F542375}"/>
              </a:ext>
            </a:extLst>
          </p:cNvPr>
          <p:cNvSpPr/>
          <p:nvPr/>
        </p:nvSpPr>
        <p:spPr>
          <a:xfrm>
            <a:off x="4291814" y="5149466"/>
            <a:ext cx="1665287" cy="685800"/>
          </a:xfrm>
          <a:prstGeom prst="hexag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chemeClr val="tx1"/>
                </a:solidFill>
                <a:latin typeface="Times New Roman" pitchFamily="18" charset="0"/>
                <a:cs typeface="Times New Roman" pitchFamily="18" charset="0"/>
              </a:rPr>
              <a:t>Municipalities</a:t>
            </a:r>
          </a:p>
        </p:txBody>
      </p:sp>
      <p:sp>
        <p:nvSpPr>
          <p:cNvPr id="11" name="Oval 10">
            <a:extLst>
              <a:ext uri="{FF2B5EF4-FFF2-40B4-BE49-F238E27FC236}">
                <a16:creationId xmlns:a16="http://schemas.microsoft.com/office/drawing/2014/main" id="{6C6B1870-613B-4F9D-9D2C-DAB7A1854812}"/>
              </a:ext>
            </a:extLst>
          </p:cNvPr>
          <p:cNvSpPr/>
          <p:nvPr/>
        </p:nvSpPr>
        <p:spPr>
          <a:xfrm>
            <a:off x="2909888" y="3435363"/>
            <a:ext cx="2209799" cy="93661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chemeClr val="tx1"/>
                </a:solidFill>
                <a:latin typeface="Times New Roman" pitchFamily="18" charset="0"/>
                <a:cs typeface="Times New Roman" pitchFamily="18" charset="0"/>
              </a:rPr>
              <a:t>Asphalt</a:t>
            </a:r>
          </a:p>
          <a:p>
            <a:pPr algn="ctr">
              <a:defRPr/>
            </a:pPr>
            <a:r>
              <a:rPr lang="en-US" sz="1400" b="1" dirty="0">
                <a:solidFill>
                  <a:schemeClr val="tx1"/>
                </a:solidFill>
                <a:latin typeface="Times New Roman" pitchFamily="18" charset="0"/>
                <a:cs typeface="Times New Roman" pitchFamily="18" charset="0"/>
              </a:rPr>
              <a:t>Applicators</a:t>
            </a:r>
          </a:p>
          <a:p>
            <a:pPr algn="ctr">
              <a:defRPr/>
            </a:pPr>
            <a:r>
              <a:rPr lang="en-US" sz="1400" b="1" dirty="0">
                <a:solidFill>
                  <a:schemeClr val="tx1"/>
                </a:solidFill>
                <a:latin typeface="Times New Roman" pitchFamily="18" charset="0"/>
                <a:cs typeface="Times New Roman" pitchFamily="18" charset="0"/>
              </a:rPr>
              <a:t>(Cartel Members)</a:t>
            </a:r>
          </a:p>
        </p:txBody>
      </p:sp>
      <p:cxnSp>
        <p:nvCxnSpPr>
          <p:cNvPr id="12" name="Straight Arrow Connector 11">
            <a:extLst>
              <a:ext uri="{FF2B5EF4-FFF2-40B4-BE49-F238E27FC236}">
                <a16:creationId xmlns:a16="http://schemas.microsoft.com/office/drawing/2014/main" id="{F82435FF-216A-404F-B1A9-242AE7823126}"/>
              </a:ext>
            </a:extLst>
          </p:cNvPr>
          <p:cNvCxnSpPr>
            <a:cxnSpLocks/>
          </p:cNvCxnSpPr>
          <p:nvPr/>
        </p:nvCxnSpPr>
        <p:spPr>
          <a:xfrm flipH="1" flipV="1">
            <a:off x="4208863" y="4424976"/>
            <a:ext cx="472280" cy="674674"/>
          </a:xfrm>
          <a:prstGeom prst="straightConnector1">
            <a:avLst/>
          </a:prstGeom>
          <a:ln w="38100">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39609E5D-6626-4712-BA71-4839AFE7B030}"/>
              </a:ext>
            </a:extLst>
          </p:cNvPr>
          <p:cNvCxnSpPr>
            <a:cxnSpLocks/>
          </p:cNvCxnSpPr>
          <p:nvPr/>
        </p:nvCxnSpPr>
        <p:spPr>
          <a:xfrm flipH="1" flipV="1">
            <a:off x="5357025" y="2741412"/>
            <a:ext cx="600076" cy="687588"/>
          </a:xfrm>
          <a:prstGeom prst="straightConnector1">
            <a:avLst/>
          </a:prstGeom>
          <a:ln w="38100">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C972BF48-77E7-4924-A1A1-0441432B5B95}"/>
              </a:ext>
            </a:extLst>
          </p:cNvPr>
          <p:cNvCxnSpPr>
            <a:cxnSpLocks/>
            <a:stCxn id="17" idx="0"/>
          </p:cNvCxnSpPr>
          <p:nvPr/>
        </p:nvCxnSpPr>
        <p:spPr>
          <a:xfrm flipV="1">
            <a:off x="5604675" y="4433691"/>
            <a:ext cx="367503" cy="612980"/>
          </a:xfrm>
          <a:prstGeom prst="straightConnector1">
            <a:avLst/>
          </a:prstGeom>
          <a:ln w="38100">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57554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8D539B-AAD1-48E5-AE07-AAEBD78C0F5F}"/>
              </a:ext>
            </a:extLst>
          </p:cNvPr>
          <p:cNvSpPr>
            <a:spLocks noGrp="1"/>
          </p:cNvSpPr>
          <p:nvPr>
            <p:ph type="title"/>
          </p:nvPr>
        </p:nvSpPr>
        <p:spPr/>
        <p:txBody>
          <a:bodyPr>
            <a:noAutofit/>
          </a:bodyPr>
          <a:lstStyle/>
          <a:p>
            <a:r>
              <a:rPr lang="en-US" sz="3200" u="sng" dirty="0"/>
              <a:t>Questions to Consider While Reading the Case</a:t>
            </a:r>
            <a:br>
              <a:rPr lang="en-US" sz="3200" dirty="0"/>
            </a:br>
            <a:r>
              <a:rPr lang="en-US" sz="2800" dirty="0"/>
              <a:t>Was the Industry Structure of Applicators &amp; Asphalt Producers Conducive to Successful Cartelization?</a:t>
            </a:r>
          </a:p>
        </p:txBody>
      </p:sp>
      <p:sp>
        <p:nvSpPr>
          <p:cNvPr id="5" name="Content Placeholder 4">
            <a:extLst>
              <a:ext uri="{FF2B5EF4-FFF2-40B4-BE49-F238E27FC236}">
                <a16:creationId xmlns:a16="http://schemas.microsoft.com/office/drawing/2014/main" id="{9E900F24-2C5F-47AA-AF93-5D742E74C38A}"/>
              </a:ext>
            </a:extLst>
          </p:cNvPr>
          <p:cNvSpPr>
            <a:spLocks noGrp="1"/>
          </p:cNvSpPr>
          <p:nvPr>
            <p:ph sz="half" idx="1"/>
          </p:nvPr>
        </p:nvSpPr>
        <p:spPr>
          <a:xfrm>
            <a:off x="838200" y="1825625"/>
            <a:ext cx="5181600" cy="4351338"/>
          </a:xfrm>
        </p:spPr>
        <p:txBody>
          <a:bodyPr/>
          <a:lstStyle/>
          <a:p>
            <a:pPr marL="0" indent="0">
              <a:buNone/>
            </a:pPr>
            <a:r>
              <a:rPr lang="en-US" i="1" u="sng" dirty="0">
                <a:solidFill>
                  <a:srgbClr val="C00000"/>
                </a:solidFill>
              </a:rPr>
              <a:t>Asphalt Applicators (Downstream)</a:t>
            </a:r>
          </a:p>
          <a:p>
            <a:r>
              <a:rPr lang="en-US" i="1" dirty="0"/>
              <a:t>????</a:t>
            </a:r>
          </a:p>
          <a:p>
            <a:r>
              <a:rPr lang="en-US" i="1" dirty="0"/>
              <a:t>????</a:t>
            </a:r>
          </a:p>
        </p:txBody>
      </p:sp>
      <p:sp>
        <p:nvSpPr>
          <p:cNvPr id="6" name="Content Placeholder 5">
            <a:extLst>
              <a:ext uri="{FF2B5EF4-FFF2-40B4-BE49-F238E27FC236}">
                <a16:creationId xmlns:a16="http://schemas.microsoft.com/office/drawing/2014/main" id="{A0DFD099-303A-4F6C-B6D1-7B00ACE1A8E8}"/>
              </a:ext>
            </a:extLst>
          </p:cNvPr>
          <p:cNvSpPr>
            <a:spLocks noGrp="1"/>
          </p:cNvSpPr>
          <p:nvPr>
            <p:ph sz="half" idx="2"/>
          </p:nvPr>
        </p:nvSpPr>
        <p:spPr/>
        <p:txBody>
          <a:bodyPr/>
          <a:lstStyle/>
          <a:p>
            <a:pPr marL="0" indent="0">
              <a:buNone/>
            </a:pPr>
            <a:r>
              <a:rPr lang="en-US" i="1" u="sng" dirty="0">
                <a:solidFill>
                  <a:srgbClr val="C00000"/>
                </a:solidFill>
              </a:rPr>
              <a:t>Asphalt Producers (Upstream)</a:t>
            </a:r>
          </a:p>
          <a:p>
            <a:r>
              <a:rPr lang="en-US" i="1" dirty="0"/>
              <a:t>????</a:t>
            </a:r>
          </a:p>
          <a:p>
            <a:r>
              <a:rPr lang="en-US" i="1" dirty="0"/>
              <a:t>????</a:t>
            </a:r>
          </a:p>
        </p:txBody>
      </p:sp>
      <p:sp>
        <p:nvSpPr>
          <p:cNvPr id="4" name="Slide Number Placeholder 3">
            <a:extLst>
              <a:ext uri="{FF2B5EF4-FFF2-40B4-BE49-F238E27FC236}">
                <a16:creationId xmlns:a16="http://schemas.microsoft.com/office/drawing/2014/main" id="{BAC567B3-E92E-4CDB-8DED-20326DFED334}"/>
              </a:ext>
            </a:extLst>
          </p:cNvPr>
          <p:cNvSpPr>
            <a:spLocks noGrp="1"/>
          </p:cNvSpPr>
          <p:nvPr>
            <p:ph type="sldNum" sz="quarter" idx="12"/>
          </p:nvPr>
        </p:nvSpPr>
        <p:spPr/>
        <p:txBody>
          <a:bodyPr/>
          <a:lstStyle/>
          <a:p>
            <a:fld id="{B860579A-1FF0-4BB7-B3E0-9F77702503E1}" type="slidenum">
              <a:rPr lang="en-US" smtClean="0"/>
              <a:t>38</a:t>
            </a:fld>
            <a:endParaRPr lang="en-US"/>
          </a:p>
        </p:txBody>
      </p:sp>
      <p:sp>
        <p:nvSpPr>
          <p:cNvPr id="8" name="Rectangle 7">
            <a:extLst>
              <a:ext uri="{FF2B5EF4-FFF2-40B4-BE49-F238E27FC236}">
                <a16:creationId xmlns:a16="http://schemas.microsoft.com/office/drawing/2014/main" id="{AA44CC33-2D4E-4BB5-AAA4-4AFB22127E05}"/>
              </a:ext>
            </a:extLst>
          </p:cNvPr>
          <p:cNvSpPr/>
          <p:nvPr/>
        </p:nvSpPr>
        <p:spPr>
          <a:xfrm>
            <a:off x="1961357" y="4157661"/>
            <a:ext cx="6115843" cy="1325563"/>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i="1" dirty="0">
                <a:solidFill>
                  <a:srgbClr val="C00000"/>
                </a:solidFill>
                <a:latin typeface="Times New Roman" panose="02020603050405020304" pitchFamily="18" charset="0"/>
                <a:cs typeface="Times New Roman" panose="02020603050405020304" pitchFamily="18" charset="0"/>
              </a:rPr>
              <a:t>How Did the Vertical Interaction Affect the Likelihood of Successful Cartelization?</a:t>
            </a:r>
            <a:endParaRPr lang="en-US" sz="2400" i="1"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730632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3A0CE8-19BB-4B55-9307-F93033F657EB}"/>
              </a:ext>
            </a:extLst>
          </p:cNvPr>
          <p:cNvSpPr>
            <a:spLocks noGrp="1"/>
          </p:cNvSpPr>
          <p:nvPr>
            <p:ph type="ctrTitle"/>
          </p:nvPr>
        </p:nvSpPr>
        <p:spPr/>
        <p:txBody>
          <a:bodyPr>
            <a:noAutofit/>
          </a:bodyPr>
          <a:lstStyle/>
          <a:p>
            <a:r>
              <a:rPr lang="pt-BR" sz="3200" i="0" dirty="0">
                <a:solidFill>
                  <a:srgbClr val="212121"/>
                </a:solidFill>
                <a:effectLst/>
                <a:latin typeface="Times New Roman" panose="02020603050405020304" pitchFamily="18" charset="0"/>
                <a:cs typeface="Times New Roman" panose="02020603050405020304" pitchFamily="18" charset="0"/>
              </a:rPr>
              <a:t>JTC Petroleum Co. v. Piasa Motor Fuels, Inc., </a:t>
            </a:r>
            <a:br>
              <a:rPr lang="pt-BR" sz="3200" i="0" dirty="0">
                <a:solidFill>
                  <a:srgbClr val="212121"/>
                </a:solidFill>
                <a:effectLst/>
                <a:latin typeface="Times New Roman" panose="02020603050405020304" pitchFamily="18" charset="0"/>
                <a:cs typeface="Times New Roman" panose="02020603050405020304" pitchFamily="18" charset="0"/>
              </a:rPr>
            </a:br>
            <a:r>
              <a:rPr lang="pt-BR" sz="3200" i="0" dirty="0">
                <a:solidFill>
                  <a:srgbClr val="212121"/>
                </a:solidFill>
                <a:effectLst/>
                <a:latin typeface="Times New Roman" panose="02020603050405020304" pitchFamily="18" charset="0"/>
                <a:cs typeface="Times New Roman" panose="02020603050405020304" pitchFamily="18" charset="0"/>
              </a:rPr>
              <a:t>190 F.3d 775 (7th Cir. </a:t>
            </a:r>
            <a:r>
              <a:rPr lang="pt-BR" sz="3200" dirty="0">
                <a:solidFill>
                  <a:srgbClr val="212121"/>
                </a:solidFill>
                <a:latin typeface="Times New Roman" panose="02020603050405020304" pitchFamily="18" charset="0"/>
                <a:cs typeface="Times New Roman" panose="02020603050405020304" pitchFamily="18" charset="0"/>
              </a:rPr>
              <a:t>1999). </a:t>
            </a:r>
            <a:br>
              <a:rPr lang="pt-BR" sz="3200" dirty="0">
                <a:solidFill>
                  <a:srgbClr val="212121"/>
                </a:solidFill>
                <a:latin typeface="Times New Roman" panose="02020603050405020304" pitchFamily="18" charset="0"/>
                <a:cs typeface="Times New Roman" panose="02020603050405020304" pitchFamily="18" charset="0"/>
              </a:rPr>
            </a:br>
            <a:br>
              <a:rPr lang="pt-BR" sz="3200" dirty="0">
                <a:solidFill>
                  <a:srgbClr val="212121"/>
                </a:solidFill>
                <a:latin typeface="Times New Roman" panose="02020603050405020304" pitchFamily="18" charset="0"/>
                <a:cs typeface="Times New Roman" panose="02020603050405020304" pitchFamily="18" charset="0"/>
              </a:rPr>
            </a:br>
            <a:r>
              <a:rPr lang="pt-BR" sz="3200" i="1" dirty="0">
                <a:solidFill>
                  <a:srgbClr val="212121"/>
                </a:solidFill>
                <a:latin typeface="Times New Roman" panose="02020603050405020304" pitchFamily="18" charset="0"/>
                <a:cs typeface="Times New Roman" panose="02020603050405020304" pitchFamily="18" charset="0"/>
              </a:rPr>
              <a:t>Opinion by Judge Posner</a:t>
            </a:r>
            <a:br>
              <a:rPr lang="pt-BR" sz="3200" i="0" dirty="0">
                <a:solidFill>
                  <a:srgbClr val="212121"/>
                </a:solidFill>
                <a:effectLst/>
                <a:latin typeface="Times New Roman" panose="02020603050405020304" pitchFamily="18" charset="0"/>
                <a:cs typeface="Times New Roman" panose="02020603050405020304" pitchFamily="18" charset="0"/>
              </a:rPr>
            </a:br>
            <a:endParaRPr lang="en-US" sz="3200" dirty="0">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a16="http://schemas.microsoft.com/office/drawing/2014/main" id="{EFAB89E4-DDD6-4EBF-A819-8F007DACDD97}"/>
              </a:ext>
            </a:extLst>
          </p:cNvPr>
          <p:cNvSpPr>
            <a:spLocks noGrp="1"/>
          </p:cNvSpPr>
          <p:nvPr>
            <p:ph type="subTitle" idx="1"/>
          </p:nvPr>
        </p:nvSpPr>
        <p:spPr/>
        <p:txBody>
          <a:bodyPr/>
          <a:lstStyle/>
          <a:p>
            <a:r>
              <a:rPr lang="en-US" dirty="0"/>
              <a:t> </a:t>
            </a:r>
          </a:p>
        </p:txBody>
      </p:sp>
    </p:spTree>
    <p:extLst>
      <p:ext uri="{BB962C8B-B14F-4D97-AF65-F5344CB8AC3E}">
        <p14:creationId xmlns:p14="http://schemas.microsoft.com/office/powerpoint/2010/main" val="28013528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5344C1-559B-4246-8D41-6A66D85A9712}"/>
              </a:ext>
            </a:extLst>
          </p:cNvPr>
          <p:cNvSpPr>
            <a:spLocks noGrp="1"/>
          </p:cNvSpPr>
          <p:nvPr>
            <p:ph type="title"/>
          </p:nvPr>
        </p:nvSpPr>
        <p:spPr/>
        <p:txBody>
          <a:bodyPr>
            <a:normAutofit/>
          </a:bodyPr>
          <a:lstStyle/>
          <a:p>
            <a:pPr algn="ctr"/>
            <a:r>
              <a:rPr lang="en-US" sz="3600" dirty="0"/>
              <a:t>Application to </a:t>
            </a:r>
            <a:r>
              <a:rPr lang="en-US" sz="3600" dirty="0">
                <a:effectLst/>
                <a:latin typeface="Times New Roman" panose="02020603050405020304" pitchFamily="18" charset="0"/>
                <a:ea typeface="Times New Roman" panose="02020603050405020304" pitchFamily="18" charset="0"/>
                <a:cs typeface="Times New Roman" panose="02020603050405020304" pitchFamily="18" charset="0"/>
              </a:rPr>
              <a:t>§ 1 of the </a:t>
            </a:r>
            <a:r>
              <a:rPr lang="en-US" sz="3600" dirty="0"/>
              <a:t>Sherman Act </a:t>
            </a:r>
          </a:p>
        </p:txBody>
      </p:sp>
      <p:sp>
        <p:nvSpPr>
          <p:cNvPr id="3" name="Text Placeholder 2">
            <a:extLst>
              <a:ext uri="{FF2B5EF4-FFF2-40B4-BE49-F238E27FC236}">
                <a16:creationId xmlns:a16="http://schemas.microsoft.com/office/drawing/2014/main" id="{8AACD438-F998-4192-A8B3-330257A1D302}"/>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41F8CBC8-1919-47F2-8025-0D3B83A35596}"/>
              </a:ext>
            </a:extLst>
          </p:cNvPr>
          <p:cNvSpPr>
            <a:spLocks noGrp="1"/>
          </p:cNvSpPr>
          <p:nvPr>
            <p:ph type="sldNum" sz="quarter" idx="12"/>
          </p:nvPr>
        </p:nvSpPr>
        <p:spPr/>
        <p:txBody>
          <a:bodyPr/>
          <a:lstStyle/>
          <a:p>
            <a:fld id="{B860579A-1FF0-4BB7-B3E0-9F77702503E1}" type="slidenum">
              <a:rPr lang="en-US" smtClean="0"/>
              <a:t>4</a:t>
            </a:fld>
            <a:endParaRPr lang="en-US"/>
          </a:p>
        </p:txBody>
      </p:sp>
    </p:spTree>
    <p:extLst>
      <p:ext uri="{BB962C8B-B14F-4D97-AF65-F5344CB8AC3E}">
        <p14:creationId xmlns:p14="http://schemas.microsoft.com/office/powerpoint/2010/main" val="53851523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596C7D-B82B-46C0-91CB-A68FCFE9C12B}"/>
              </a:ext>
            </a:extLst>
          </p:cNvPr>
          <p:cNvSpPr>
            <a:spLocks noGrp="1"/>
          </p:cNvSpPr>
          <p:nvPr>
            <p:ph type="title"/>
          </p:nvPr>
        </p:nvSpPr>
        <p:spPr/>
        <p:txBody>
          <a:bodyPr/>
          <a:lstStyle/>
          <a:p>
            <a:r>
              <a:rPr lang="en-US" dirty="0"/>
              <a:t>Applicator Collusion &amp; Producer Collusion </a:t>
            </a:r>
          </a:p>
        </p:txBody>
      </p:sp>
      <p:sp>
        <p:nvSpPr>
          <p:cNvPr id="3" name="Content Placeholder 2">
            <a:extLst>
              <a:ext uri="{FF2B5EF4-FFF2-40B4-BE49-F238E27FC236}">
                <a16:creationId xmlns:a16="http://schemas.microsoft.com/office/drawing/2014/main" id="{39F6B4AA-C922-4A72-B3CA-68B662A319EC}"/>
              </a:ext>
            </a:extLst>
          </p:cNvPr>
          <p:cNvSpPr>
            <a:spLocks noGrp="1"/>
          </p:cNvSpPr>
          <p:nvPr>
            <p:ph idx="1"/>
          </p:nvPr>
        </p:nvSpPr>
        <p:spPr>
          <a:xfrm>
            <a:off x="838200" y="1825625"/>
            <a:ext cx="5067300" cy="4527550"/>
          </a:xfrm>
        </p:spPr>
        <p:txBody>
          <a:bodyPr>
            <a:normAutofit/>
          </a:bodyPr>
          <a:lstStyle/>
          <a:p>
            <a:pPr marL="0" indent="0">
              <a:buNone/>
            </a:pPr>
            <a:r>
              <a:rPr lang="en-US" sz="2000" dirty="0">
                <a:latin typeface="Times New Roman" panose="02020603050405020304" pitchFamily="18" charset="0"/>
                <a:cs typeface="Times New Roman" panose="02020603050405020304" pitchFamily="18" charset="0"/>
              </a:rPr>
              <a:t>“The </a:t>
            </a:r>
            <a:r>
              <a:rPr lang="en-US" sz="2000" dirty="0">
                <a:solidFill>
                  <a:srgbClr val="C00000"/>
                </a:solidFill>
                <a:latin typeface="Times New Roman" panose="02020603050405020304" pitchFamily="18" charset="0"/>
                <a:cs typeface="Times New Roman" panose="02020603050405020304" pitchFamily="18" charset="0"/>
              </a:rPr>
              <a:t>plaintiff presented evidence </a:t>
            </a:r>
            <a:r>
              <a:rPr lang="en-US" sz="2000" dirty="0">
                <a:latin typeface="Times New Roman" panose="02020603050405020304" pitchFamily="18" charset="0"/>
                <a:cs typeface="Times New Roman" panose="02020603050405020304" pitchFamily="18" charset="0"/>
              </a:rPr>
              <a:t>both that the applicator defendants had agreed not to compete with one another in bidding on local government contracts and that the producers had agreed not to compete among each other either, </a:t>
            </a:r>
            <a:r>
              <a:rPr lang="en-US" sz="2000" dirty="0">
                <a:solidFill>
                  <a:srgbClr val="C00000"/>
                </a:solidFill>
                <a:latin typeface="Times New Roman" panose="02020603050405020304" pitchFamily="18" charset="0"/>
                <a:cs typeface="Times New Roman" panose="02020603050405020304" pitchFamily="18" charset="0"/>
              </a:rPr>
              <a:t>both agreements being (if proved) per se violations of section 1 </a:t>
            </a:r>
            <a:r>
              <a:rPr lang="en-US" sz="2000" dirty="0">
                <a:latin typeface="Times New Roman" panose="02020603050405020304" pitchFamily="18" charset="0"/>
                <a:cs typeface="Times New Roman" panose="02020603050405020304" pitchFamily="18" charset="0"/>
              </a:rPr>
              <a:t>of the Sherman Act. </a:t>
            </a:r>
            <a:br>
              <a:rPr lang="en-US" sz="2000" dirty="0">
                <a:latin typeface="Times New Roman" panose="02020603050405020304" pitchFamily="18" charset="0"/>
                <a:cs typeface="Times New Roman" panose="02020603050405020304" pitchFamily="18" charset="0"/>
              </a:rPr>
            </a:br>
            <a:r>
              <a:rPr lang="en-US" sz="2000" dirty="0">
                <a:solidFill>
                  <a:srgbClr val="C00000"/>
                </a:solidFill>
                <a:latin typeface="Times New Roman" panose="02020603050405020304" pitchFamily="18" charset="0"/>
                <a:cs typeface="Times New Roman" panose="02020603050405020304" pitchFamily="18" charset="0"/>
              </a:rPr>
              <a:t>There is a long history of bid-rigging and related practices of collusion in the road construction and road maintenance business.”</a:t>
            </a:r>
          </a:p>
        </p:txBody>
      </p:sp>
      <p:cxnSp>
        <p:nvCxnSpPr>
          <p:cNvPr id="4" name="Straight Arrow Connector 3">
            <a:extLst>
              <a:ext uri="{FF2B5EF4-FFF2-40B4-BE49-F238E27FC236}">
                <a16:creationId xmlns:a16="http://schemas.microsoft.com/office/drawing/2014/main" id="{65F933DE-A285-47E9-9978-ACE5B9319964}"/>
              </a:ext>
            </a:extLst>
          </p:cNvPr>
          <p:cNvCxnSpPr>
            <a:cxnSpLocks/>
          </p:cNvCxnSpPr>
          <p:nvPr/>
        </p:nvCxnSpPr>
        <p:spPr>
          <a:xfrm flipV="1">
            <a:off x="5905500" y="3918049"/>
            <a:ext cx="1389078" cy="342702"/>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0FD6E272-06F9-4C6A-AF31-120A4F29EAB9}"/>
              </a:ext>
            </a:extLst>
          </p:cNvPr>
          <p:cNvSpPr/>
          <p:nvPr/>
        </p:nvSpPr>
        <p:spPr>
          <a:xfrm>
            <a:off x="7578757" y="3502550"/>
            <a:ext cx="3394043" cy="1200329"/>
          </a:xfrm>
          <a:prstGeom prst="rect">
            <a:avLst/>
          </a:prstGeom>
          <a:ln w="38100">
            <a:solidFill>
              <a:srgbClr val="0070C0"/>
            </a:solidFill>
          </a:ln>
        </p:spPr>
        <p:txBody>
          <a:bodyPr wrap="square">
            <a:spAutoFit/>
          </a:bodyPr>
          <a:lstStyle/>
          <a:p>
            <a:r>
              <a:rPr lang="en-US" sz="2400" b="1" i="1" dirty="0">
                <a:solidFill>
                  <a:srgbClr val="0070C0"/>
                </a:solidFill>
              </a:rPr>
              <a:t>Industry history creates a (weak) presumption to buttress evidence? </a:t>
            </a:r>
            <a:endParaRPr lang="en-US" sz="2400" dirty="0">
              <a:solidFill>
                <a:srgbClr val="0070C0"/>
              </a:solidFill>
            </a:endParaRPr>
          </a:p>
        </p:txBody>
      </p:sp>
      <p:cxnSp>
        <p:nvCxnSpPr>
          <p:cNvPr id="8" name="Straight Arrow Connector 7">
            <a:extLst>
              <a:ext uri="{FF2B5EF4-FFF2-40B4-BE49-F238E27FC236}">
                <a16:creationId xmlns:a16="http://schemas.microsoft.com/office/drawing/2014/main" id="{890829DB-1E12-4FE8-A449-78213B32B060}"/>
              </a:ext>
            </a:extLst>
          </p:cNvPr>
          <p:cNvCxnSpPr>
            <a:cxnSpLocks/>
          </p:cNvCxnSpPr>
          <p:nvPr/>
        </p:nvCxnSpPr>
        <p:spPr>
          <a:xfrm flipV="1">
            <a:off x="5905500" y="2610595"/>
            <a:ext cx="1034591" cy="577294"/>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1269A061-E188-4D5D-AFE7-287E01CC9C5D}"/>
              </a:ext>
            </a:extLst>
          </p:cNvPr>
          <p:cNvSpPr/>
          <p:nvPr/>
        </p:nvSpPr>
        <p:spPr>
          <a:xfrm>
            <a:off x="6971514" y="1709219"/>
            <a:ext cx="4287822" cy="830997"/>
          </a:xfrm>
          <a:prstGeom prst="rect">
            <a:avLst/>
          </a:prstGeom>
          <a:ln w="38100">
            <a:solidFill>
              <a:srgbClr val="0070C0"/>
            </a:solidFill>
          </a:ln>
        </p:spPr>
        <p:txBody>
          <a:bodyPr wrap="square">
            <a:spAutoFit/>
          </a:bodyPr>
          <a:lstStyle/>
          <a:p>
            <a:pPr algn="ctr"/>
            <a:r>
              <a:rPr lang="en-US" sz="2400" b="1" i="1" dirty="0">
                <a:solidFill>
                  <a:srgbClr val="0070C0"/>
                </a:solidFill>
              </a:rPr>
              <a:t>“Per se” Sherman Act violation.  </a:t>
            </a:r>
            <a:br>
              <a:rPr lang="en-US" sz="2400" b="1" i="1" dirty="0">
                <a:solidFill>
                  <a:srgbClr val="0070C0"/>
                </a:solidFill>
              </a:rPr>
            </a:br>
            <a:r>
              <a:rPr lang="en-US" sz="2400" b="1" i="1" dirty="0">
                <a:solidFill>
                  <a:srgbClr val="0070C0"/>
                </a:solidFill>
              </a:rPr>
              <a:t>Law to be discussed in Topic 3</a:t>
            </a:r>
            <a:endParaRPr lang="en-US" sz="2400" dirty="0">
              <a:solidFill>
                <a:srgbClr val="0070C0"/>
              </a:solidFill>
            </a:endParaRPr>
          </a:p>
        </p:txBody>
      </p:sp>
    </p:spTree>
    <p:extLst>
      <p:ext uri="{BB962C8B-B14F-4D97-AF65-F5344CB8AC3E}">
        <p14:creationId xmlns:p14="http://schemas.microsoft.com/office/powerpoint/2010/main" val="120653217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24AAEE-BFFA-4DCD-B0E7-3F64CAD52C9E}"/>
              </a:ext>
            </a:extLst>
          </p:cNvPr>
          <p:cNvSpPr>
            <a:spLocks noGrp="1"/>
          </p:cNvSpPr>
          <p:nvPr>
            <p:ph type="title"/>
          </p:nvPr>
        </p:nvSpPr>
        <p:spPr/>
        <p:txBody>
          <a:bodyPr/>
          <a:lstStyle/>
          <a:p>
            <a:r>
              <a:rPr lang="en-US" dirty="0"/>
              <a:t>Applicator Market Conditions</a:t>
            </a:r>
          </a:p>
        </p:txBody>
      </p:sp>
      <p:sp>
        <p:nvSpPr>
          <p:cNvPr id="3" name="Content Placeholder 2">
            <a:extLst>
              <a:ext uri="{FF2B5EF4-FFF2-40B4-BE49-F238E27FC236}">
                <a16:creationId xmlns:a16="http://schemas.microsoft.com/office/drawing/2014/main" id="{379E8A03-0870-4DFF-BAC2-173FDF942BAB}"/>
              </a:ext>
            </a:extLst>
          </p:cNvPr>
          <p:cNvSpPr>
            <a:spLocks noGrp="1"/>
          </p:cNvSpPr>
          <p:nvPr>
            <p:ph idx="1"/>
          </p:nvPr>
        </p:nvSpPr>
        <p:spPr>
          <a:xfrm>
            <a:off x="838200" y="1825625"/>
            <a:ext cx="6219825" cy="4351338"/>
          </a:xfrm>
        </p:spPr>
        <p:txBody>
          <a:bodyPr>
            <a:normAutofit fontScale="92500" lnSpcReduction="10000"/>
          </a:bodyPr>
          <a:lstStyle/>
          <a:p>
            <a:pPr marL="0" indent="0">
              <a:buNone/>
            </a:pPr>
            <a:r>
              <a:rPr lang="en-US" sz="2400" dirty="0">
                <a:latin typeface="Times New Roman" panose="02020603050405020304" pitchFamily="18" charset="0"/>
                <a:cs typeface="Times New Roman" panose="02020603050405020304" pitchFamily="18" charset="0"/>
              </a:rPr>
              <a:t>These are </a:t>
            </a:r>
            <a:r>
              <a:rPr lang="en-US" sz="2400" dirty="0">
                <a:solidFill>
                  <a:srgbClr val="C00000"/>
                </a:solidFill>
                <a:latin typeface="Times New Roman" panose="02020603050405020304" pitchFamily="18" charset="0"/>
                <a:cs typeface="Times New Roman" panose="02020603050405020304" pitchFamily="18" charset="0"/>
              </a:rPr>
              <a:t>local markets</a:t>
            </a:r>
            <a:r>
              <a:rPr lang="en-US" sz="2400" dirty="0">
                <a:latin typeface="Times New Roman" panose="02020603050405020304" pitchFamily="18" charset="0"/>
                <a:cs typeface="Times New Roman" panose="02020603050405020304" pitchFamily="18" charset="0"/>
              </a:rPr>
              <a:t>, with a limited number of competitors, selling a rather s</a:t>
            </a:r>
            <a:r>
              <a:rPr lang="en-US" sz="2400" dirty="0">
                <a:solidFill>
                  <a:srgbClr val="C00000"/>
                </a:solidFill>
                <a:latin typeface="Times New Roman" panose="02020603050405020304" pitchFamily="18" charset="0"/>
                <a:cs typeface="Times New Roman" panose="02020603050405020304" pitchFamily="18" charset="0"/>
              </a:rPr>
              <a:t>tandardized service </a:t>
            </a:r>
            <a:r>
              <a:rPr lang="en-US" sz="2400" dirty="0">
                <a:latin typeface="Times New Roman" panose="02020603050405020304" pitchFamily="18" charset="0"/>
                <a:cs typeface="Times New Roman" panose="02020603050405020304" pitchFamily="18" charset="0"/>
              </a:rPr>
              <a:t>to local governments constrained to give their business to the </a:t>
            </a:r>
            <a:r>
              <a:rPr lang="en-US" sz="2400" dirty="0">
                <a:solidFill>
                  <a:srgbClr val="C00000"/>
                </a:solidFill>
                <a:latin typeface="Times New Roman" panose="02020603050405020304" pitchFamily="18" charset="0"/>
                <a:cs typeface="Times New Roman" panose="02020603050405020304" pitchFamily="18" charset="0"/>
              </a:rPr>
              <a:t>lowest bidder</a:t>
            </a:r>
            <a:r>
              <a:rPr lang="en-US" sz="2400" dirty="0">
                <a:latin typeface="Times New Roman" panose="02020603050405020304" pitchFamily="18" charset="0"/>
                <a:cs typeface="Times New Roman" panose="02020603050405020304" pitchFamily="18" charset="0"/>
              </a:rPr>
              <a:t>, a constraint that makes it easy for colluding bidders to determine whether one of their number is </a:t>
            </a:r>
            <a:r>
              <a:rPr lang="en-US" sz="2400" dirty="0">
                <a:solidFill>
                  <a:srgbClr val="C00000"/>
                </a:solidFill>
                <a:latin typeface="Times New Roman" panose="02020603050405020304" pitchFamily="18" charset="0"/>
                <a:cs typeface="Times New Roman" panose="02020603050405020304" pitchFamily="18" charset="0"/>
              </a:rPr>
              <a:t>cheating </a:t>
            </a:r>
            <a:r>
              <a:rPr lang="en-US" sz="2400" dirty="0">
                <a:latin typeface="Times New Roman" panose="02020603050405020304" pitchFamily="18" charset="0"/>
                <a:cs typeface="Times New Roman" panose="02020603050405020304" pitchFamily="18" charset="0"/>
              </a:rPr>
              <a:t>on the </a:t>
            </a:r>
            <a:r>
              <a:rPr lang="en-US" sz="2400" dirty="0">
                <a:solidFill>
                  <a:srgbClr val="C00000"/>
                </a:solidFill>
                <a:latin typeface="Times New Roman" panose="02020603050405020304" pitchFamily="18" charset="0"/>
                <a:cs typeface="Times New Roman" panose="02020603050405020304" pitchFamily="18" charset="0"/>
              </a:rPr>
              <a:t>agreement to divide markets</a:t>
            </a:r>
            <a:r>
              <a:rPr lang="en-US" sz="2400" dirty="0">
                <a:latin typeface="Times New Roman" panose="02020603050405020304" pitchFamily="18" charset="0"/>
                <a:cs typeface="Times New Roman" panose="02020603050405020304" pitchFamily="18" charset="0"/>
              </a:rPr>
              <a:t>. </a:t>
            </a:r>
            <a:r>
              <a:rPr lang="en-US" sz="2400" dirty="0">
                <a:solidFill>
                  <a:srgbClr val="C00000"/>
                </a:solidFill>
                <a:latin typeface="Times New Roman" panose="02020603050405020304" pitchFamily="18" charset="0"/>
                <a:cs typeface="Times New Roman" panose="02020603050405020304" pitchFamily="18" charset="0"/>
              </a:rPr>
              <a:t>The conditions are thus ripe for effective collusion, making it unsurprising that there is evidence that the applicator defendants in fact colluded </a:t>
            </a:r>
            <a:r>
              <a:rPr lang="en-US" sz="2400" dirty="0">
                <a:latin typeface="Times New Roman" panose="02020603050405020304" pitchFamily="18" charset="0"/>
                <a:cs typeface="Times New Roman" panose="02020603050405020304" pitchFamily="18" charset="0"/>
              </a:rPr>
              <a:t>with one another to allocate the applicator business in their region. (In discussing the evidence, we emphasize that we are construing it in the light most favorable to the plaintiff, as we are required to do in reviewing the grant of summary judgment to the defendants.)</a:t>
            </a:r>
          </a:p>
        </p:txBody>
      </p:sp>
      <p:cxnSp>
        <p:nvCxnSpPr>
          <p:cNvPr id="4" name="Straight Arrow Connector 3">
            <a:extLst>
              <a:ext uri="{FF2B5EF4-FFF2-40B4-BE49-F238E27FC236}">
                <a16:creationId xmlns:a16="http://schemas.microsoft.com/office/drawing/2014/main" id="{2CEDCE28-E54E-4488-828A-20AF24BA588E}"/>
              </a:ext>
            </a:extLst>
          </p:cNvPr>
          <p:cNvCxnSpPr>
            <a:cxnSpLocks/>
          </p:cNvCxnSpPr>
          <p:nvPr/>
        </p:nvCxnSpPr>
        <p:spPr>
          <a:xfrm flipV="1">
            <a:off x="6813039" y="2724150"/>
            <a:ext cx="1111761" cy="548751"/>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82352949-E2B3-4E9B-AAE9-969F4F63D06B}"/>
              </a:ext>
            </a:extLst>
          </p:cNvPr>
          <p:cNvSpPr/>
          <p:nvPr/>
        </p:nvSpPr>
        <p:spPr>
          <a:xfrm>
            <a:off x="8039100" y="3584300"/>
            <a:ext cx="3314700" cy="1200329"/>
          </a:xfrm>
          <a:prstGeom prst="rect">
            <a:avLst/>
          </a:prstGeom>
          <a:ln w="38100">
            <a:solidFill>
              <a:srgbClr val="0070C0"/>
            </a:solidFill>
          </a:ln>
        </p:spPr>
        <p:txBody>
          <a:bodyPr wrap="square">
            <a:spAutoFit/>
          </a:bodyPr>
          <a:lstStyle/>
          <a:p>
            <a:r>
              <a:rPr lang="en-US" sz="2400" b="1" i="1" dirty="0">
                <a:solidFill>
                  <a:srgbClr val="0070C0"/>
                </a:solidFill>
              </a:rPr>
              <a:t>Why are these conditions ripe for collusion?</a:t>
            </a:r>
            <a:endParaRPr lang="en-US" sz="2400" dirty="0">
              <a:solidFill>
                <a:srgbClr val="0070C0"/>
              </a:solidFill>
            </a:endParaRPr>
          </a:p>
        </p:txBody>
      </p:sp>
      <p:cxnSp>
        <p:nvCxnSpPr>
          <p:cNvPr id="7" name="Straight Arrow Connector 6">
            <a:extLst>
              <a:ext uri="{FF2B5EF4-FFF2-40B4-BE49-F238E27FC236}">
                <a16:creationId xmlns:a16="http://schemas.microsoft.com/office/drawing/2014/main" id="{B951129A-51D0-47BE-AC19-0D761926C3B3}"/>
              </a:ext>
            </a:extLst>
          </p:cNvPr>
          <p:cNvCxnSpPr>
            <a:cxnSpLocks/>
          </p:cNvCxnSpPr>
          <p:nvPr/>
        </p:nvCxnSpPr>
        <p:spPr>
          <a:xfrm flipV="1">
            <a:off x="6404998" y="3584300"/>
            <a:ext cx="1306054" cy="373707"/>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859BB52F-6BD7-4FA2-9924-682071DEF992}"/>
              </a:ext>
            </a:extLst>
          </p:cNvPr>
          <p:cNvSpPr/>
          <p:nvPr/>
        </p:nvSpPr>
        <p:spPr>
          <a:xfrm>
            <a:off x="8372475" y="1785918"/>
            <a:ext cx="3314700" cy="1200329"/>
          </a:xfrm>
          <a:prstGeom prst="rect">
            <a:avLst/>
          </a:prstGeom>
          <a:ln w="38100">
            <a:solidFill>
              <a:srgbClr val="0070C0"/>
            </a:solidFill>
          </a:ln>
        </p:spPr>
        <p:txBody>
          <a:bodyPr wrap="square">
            <a:spAutoFit/>
          </a:bodyPr>
          <a:lstStyle/>
          <a:p>
            <a:r>
              <a:rPr lang="en-US" sz="2400" b="1" i="1" dirty="0">
                <a:solidFill>
                  <a:srgbClr val="0070C0"/>
                </a:solidFill>
              </a:rPr>
              <a:t>Collusion to “divide market” – not literally fix price as in Lysine</a:t>
            </a:r>
            <a:endParaRPr lang="en-US" sz="2400" dirty="0">
              <a:solidFill>
                <a:srgbClr val="0070C0"/>
              </a:solidFill>
            </a:endParaRPr>
          </a:p>
        </p:txBody>
      </p:sp>
    </p:spTree>
    <p:extLst>
      <p:ext uri="{BB962C8B-B14F-4D97-AF65-F5344CB8AC3E}">
        <p14:creationId xmlns:p14="http://schemas.microsoft.com/office/powerpoint/2010/main" val="32699228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56450D1-B0E0-4D71-B97A-A78CBDA92315}"/>
              </a:ext>
            </a:extLst>
          </p:cNvPr>
          <p:cNvSpPr>
            <a:spLocks noGrp="1"/>
          </p:cNvSpPr>
          <p:nvPr>
            <p:ph idx="1"/>
          </p:nvPr>
        </p:nvSpPr>
        <p:spPr>
          <a:xfrm>
            <a:off x="628650" y="1264257"/>
            <a:ext cx="6791325" cy="5091485"/>
          </a:xfrm>
        </p:spPr>
        <p:txBody>
          <a:bodyPr>
            <a:noAutofit/>
          </a:bodyPr>
          <a:lstStyle/>
          <a:p>
            <a:pPr marL="0" indent="0">
              <a:buNone/>
            </a:pPr>
            <a:r>
              <a:rPr lang="en-US" sz="1800" dirty="0">
                <a:latin typeface="Times New Roman" panose="02020603050405020304" pitchFamily="18" charset="0"/>
                <a:cs typeface="Times New Roman" panose="02020603050405020304" pitchFamily="18" charset="0"/>
              </a:rPr>
              <a:t>As for the producers of the asphalt used by these applicators, the record contains evidence that the </a:t>
            </a:r>
            <a:r>
              <a:rPr lang="en-US" sz="1800" dirty="0">
                <a:solidFill>
                  <a:srgbClr val="C00000"/>
                </a:solidFill>
                <a:latin typeface="Times New Roman" panose="02020603050405020304" pitchFamily="18" charset="0"/>
                <a:cs typeface="Times New Roman" panose="02020603050405020304" pitchFamily="18" charset="0"/>
              </a:rPr>
              <a:t>product is both heavy relative to value </a:t>
            </a:r>
            <a:r>
              <a:rPr lang="en-US" sz="1800" dirty="0">
                <a:latin typeface="Times New Roman" panose="02020603050405020304" pitchFamily="18" charset="0"/>
                <a:cs typeface="Times New Roman" panose="02020603050405020304" pitchFamily="18" charset="0"/>
              </a:rPr>
              <a:t>and </a:t>
            </a:r>
            <a:r>
              <a:rPr lang="en-US" sz="1800" dirty="0">
                <a:solidFill>
                  <a:srgbClr val="C00000"/>
                </a:solidFill>
                <a:latin typeface="Times New Roman" panose="02020603050405020304" pitchFamily="18" charset="0"/>
                <a:cs typeface="Times New Roman" panose="02020603050405020304" pitchFamily="18" charset="0"/>
              </a:rPr>
              <a:t>prone to deteriorate when transported long distances</a:t>
            </a:r>
            <a:r>
              <a:rPr lang="en-US" sz="1800" dirty="0">
                <a:latin typeface="Times New Roman" panose="02020603050405020304" pitchFamily="18" charset="0"/>
                <a:cs typeface="Times New Roman" panose="02020603050405020304" pitchFamily="18" charset="0"/>
              </a:rPr>
              <a:t>, and that as a result the practical radius within which a plant can supply applicators is only about 70 miles. This has </a:t>
            </a:r>
            <a:r>
              <a:rPr lang="en-US" sz="1800" dirty="0">
                <a:solidFill>
                  <a:srgbClr val="C00000"/>
                </a:solidFill>
                <a:latin typeface="Times New Roman" panose="02020603050405020304" pitchFamily="18" charset="0"/>
                <a:cs typeface="Times New Roman" panose="02020603050405020304" pitchFamily="18" charset="0"/>
              </a:rPr>
              <a:t>limited to three the number of producers </a:t>
            </a:r>
            <a:r>
              <a:rPr lang="en-US" sz="1800" dirty="0">
                <a:latin typeface="Times New Roman" panose="02020603050405020304" pitchFamily="18" charset="0"/>
                <a:cs typeface="Times New Roman" panose="02020603050405020304" pitchFamily="18" charset="0"/>
              </a:rPr>
              <a:t>that can supply applicators in the region served by the plaintiff and by the applicator defendants. </a:t>
            </a:r>
          </a:p>
          <a:p>
            <a:pPr marL="0" indent="0">
              <a:buNone/>
            </a:pPr>
            <a:r>
              <a:rPr lang="en-US" sz="1800" dirty="0">
                <a:solidFill>
                  <a:srgbClr val="C00000"/>
                </a:solidFill>
                <a:latin typeface="Times New Roman" panose="02020603050405020304" pitchFamily="18" charset="0"/>
                <a:cs typeface="Times New Roman" panose="02020603050405020304" pitchFamily="18" charset="0"/>
              </a:rPr>
              <a:t>The plants are specialized </a:t>
            </a:r>
            <a:r>
              <a:rPr lang="en-US" sz="1800" dirty="0">
                <a:latin typeface="Times New Roman" panose="02020603050405020304" pitchFamily="18" charset="0"/>
                <a:cs typeface="Times New Roman" panose="02020603050405020304" pitchFamily="18" charset="0"/>
              </a:rPr>
              <a:t>to the production of emulsified asphalt, meaning that they </a:t>
            </a:r>
            <a:r>
              <a:rPr lang="en-US" sz="1800" dirty="0">
                <a:solidFill>
                  <a:srgbClr val="C00000"/>
                </a:solidFill>
                <a:latin typeface="Times New Roman" panose="02020603050405020304" pitchFamily="18" charset="0"/>
                <a:cs typeface="Times New Roman" panose="02020603050405020304" pitchFamily="18" charset="0"/>
              </a:rPr>
              <a:t>can't readily be switched </a:t>
            </a:r>
            <a:r>
              <a:rPr lang="en-US" sz="1800" dirty="0">
                <a:latin typeface="Times New Roman" panose="02020603050405020304" pitchFamily="18" charset="0"/>
                <a:cs typeface="Times New Roman" panose="02020603050405020304" pitchFamily="18" charset="0"/>
              </a:rPr>
              <a:t>to [**59] producing other products. This gives the producers an </a:t>
            </a:r>
            <a:r>
              <a:rPr lang="en-US" sz="1800" dirty="0">
                <a:solidFill>
                  <a:srgbClr val="C00000"/>
                </a:solidFill>
                <a:latin typeface="Times New Roman" panose="02020603050405020304" pitchFamily="18" charset="0"/>
                <a:cs typeface="Times New Roman" panose="02020603050405020304" pitchFamily="18" charset="0"/>
              </a:rPr>
              <a:t>incentive to produce emulsified asphalt up to the capacity of their plants </a:t>
            </a:r>
            <a:r>
              <a:rPr lang="en-US" sz="1800" dirty="0">
                <a:latin typeface="Times New Roman" panose="02020603050405020304" pitchFamily="18" charset="0"/>
                <a:cs typeface="Times New Roman" panose="02020603050405020304" pitchFamily="18" charset="0"/>
              </a:rPr>
              <a:t>(because there is no profitable use of the plants other than producing this product), and, since it is a fungible product, about the only way of increasing output is by cutting price. But since the demand for emulsified asphalt is inelastic--that is, lower prices do not yield commensurate increases in volume--the effect of price competition would be to diminish profits. So the producers, like the applicators, have much to gain by eliminating competition among themselves.</a:t>
            </a:r>
          </a:p>
        </p:txBody>
      </p:sp>
      <p:sp>
        <p:nvSpPr>
          <p:cNvPr id="4" name="Title 1">
            <a:extLst>
              <a:ext uri="{FF2B5EF4-FFF2-40B4-BE49-F238E27FC236}">
                <a16:creationId xmlns:a16="http://schemas.microsoft.com/office/drawing/2014/main" id="{795F3529-7FE7-4155-8B78-712B8F19A591}"/>
              </a:ext>
            </a:extLst>
          </p:cNvPr>
          <p:cNvSpPr>
            <a:spLocks noGrp="1"/>
          </p:cNvSpPr>
          <p:nvPr>
            <p:ph type="title"/>
          </p:nvPr>
        </p:nvSpPr>
        <p:spPr>
          <a:xfrm>
            <a:off x="542925" y="-160524"/>
            <a:ext cx="10515600" cy="1325563"/>
          </a:xfrm>
        </p:spPr>
        <p:txBody>
          <a:bodyPr/>
          <a:lstStyle/>
          <a:p>
            <a:r>
              <a:rPr lang="en-US" dirty="0"/>
              <a:t>Asphalt Producer Market Conditions </a:t>
            </a:r>
          </a:p>
        </p:txBody>
      </p:sp>
      <p:cxnSp>
        <p:nvCxnSpPr>
          <p:cNvPr id="5" name="Straight Arrow Connector 4">
            <a:extLst>
              <a:ext uri="{FF2B5EF4-FFF2-40B4-BE49-F238E27FC236}">
                <a16:creationId xmlns:a16="http://schemas.microsoft.com/office/drawing/2014/main" id="{3D26D925-3310-4FF1-8D01-73B1859D464A}"/>
              </a:ext>
            </a:extLst>
          </p:cNvPr>
          <p:cNvCxnSpPr>
            <a:cxnSpLocks/>
          </p:cNvCxnSpPr>
          <p:nvPr/>
        </p:nvCxnSpPr>
        <p:spPr>
          <a:xfrm>
            <a:off x="7286625" y="3724275"/>
            <a:ext cx="993153" cy="387547"/>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05DACD6A-7DC3-4F0B-982F-052B17774B91}"/>
              </a:ext>
            </a:extLst>
          </p:cNvPr>
          <p:cNvSpPr/>
          <p:nvPr/>
        </p:nvSpPr>
        <p:spPr>
          <a:xfrm>
            <a:off x="8494728" y="3806932"/>
            <a:ext cx="3394043" cy="1200329"/>
          </a:xfrm>
          <a:prstGeom prst="rect">
            <a:avLst/>
          </a:prstGeom>
          <a:ln w="38100">
            <a:solidFill>
              <a:srgbClr val="0070C0"/>
            </a:solidFill>
          </a:ln>
        </p:spPr>
        <p:txBody>
          <a:bodyPr wrap="square">
            <a:spAutoFit/>
          </a:bodyPr>
          <a:lstStyle/>
          <a:p>
            <a:r>
              <a:rPr lang="en-US" sz="2400" b="1" i="1" dirty="0">
                <a:solidFill>
                  <a:srgbClr val="0070C0"/>
                </a:solidFill>
              </a:rPr>
              <a:t>These conditions would seem to lead to intense competition</a:t>
            </a:r>
            <a:endParaRPr lang="en-US" sz="2400" dirty="0">
              <a:solidFill>
                <a:srgbClr val="0070C0"/>
              </a:solidFill>
            </a:endParaRPr>
          </a:p>
        </p:txBody>
      </p:sp>
    </p:spTree>
    <p:extLst>
      <p:ext uri="{BB962C8B-B14F-4D97-AF65-F5344CB8AC3E}">
        <p14:creationId xmlns:p14="http://schemas.microsoft.com/office/powerpoint/2010/main" val="231787091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F8BA209-BADE-4B6D-BAA3-1E433994BE74}"/>
              </a:ext>
            </a:extLst>
          </p:cNvPr>
          <p:cNvSpPr>
            <a:spLocks noGrp="1"/>
          </p:cNvSpPr>
          <p:nvPr>
            <p:ph idx="1"/>
          </p:nvPr>
        </p:nvSpPr>
        <p:spPr>
          <a:xfrm>
            <a:off x="838200" y="1253330"/>
            <a:ext cx="5629275" cy="5718969"/>
          </a:xfrm>
        </p:spPr>
        <p:txBody>
          <a:bodyPr>
            <a:normAutofit/>
          </a:bodyPr>
          <a:lstStyle/>
          <a:p>
            <a:pPr marL="0" indent="0">
              <a:buNone/>
            </a:pPr>
            <a:r>
              <a:rPr lang="en-US" sz="2000" dirty="0">
                <a:latin typeface="Times New Roman" panose="02020603050405020304" pitchFamily="18" charset="0"/>
                <a:cs typeface="Times New Roman" panose="02020603050405020304" pitchFamily="18" charset="0"/>
              </a:rPr>
              <a:t>And since the </a:t>
            </a:r>
            <a:r>
              <a:rPr lang="en-US" sz="2000" dirty="0">
                <a:solidFill>
                  <a:srgbClr val="C00000"/>
                </a:solidFill>
                <a:latin typeface="Times New Roman" panose="02020603050405020304" pitchFamily="18" charset="0"/>
                <a:cs typeface="Times New Roman" panose="02020603050405020304" pitchFamily="18" charset="0"/>
              </a:rPr>
              <a:t>product is standard </a:t>
            </a:r>
            <a:r>
              <a:rPr lang="en-US" sz="2000" dirty="0">
                <a:latin typeface="Times New Roman" panose="02020603050405020304" pitchFamily="18" charset="0"/>
                <a:cs typeface="Times New Roman" panose="02020603050405020304" pitchFamily="18" charset="0"/>
              </a:rPr>
              <a:t>and the number of competing </a:t>
            </a:r>
            <a:r>
              <a:rPr lang="en-US" sz="2000" dirty="0">
                <a:solidFill>
                  <a:srgbClr val="C00000"/>
                </a:solidFill>
                <a:latin typeface="Times New Roman" panose="02020603050405020304" pitchFamily="18" charset="0"/>
                <a:cs typeface="Times New Roman" panose="02020603050405020304" pitchFamily="18" charset="0"/>
              </a:rPr>
              <a:t>producers few</a:t>
            </a:r>
            <a:r>
              <a:rPr lang="en-US" sz="2000" dirty="0">
                <a:latin typeface="Times New Roman" panose="02020603050405020304" pitchFamily="18" charset="0"/>
                <a:cs typeface="Times New Roman" panose="02020603050405020304" pitchFamily="18" charset="0"/>
              </a:rPr>
              <a:t>, an agreement not to compete should not be too difficult to enforce; that is, at the producer level as at the applicator level, </a:t>
            </a:r>
            <a:r>
              <a:rPr lang="en-US" sz="2000" dirty="0">
                <a:solidFill>
                  <a:srgbClr val="C00000"/>
                </a:solidFill>
                <a:latin typeface="Times New Roman" panose="02020603050405020304" pitchFamily="18" charset="0"/>
                <a:cs typeface="Times New Roman" panose="02020603050405020304" pitchFamily="18" charset="0"/>
              </a:rPr>
              <a:t>cheating should be readily observable and hence quickly checked by a retaliatory price cut. </a:t>
            </a:r>
            <a:r>
              <a:rPr lang="en-US" sz="2000" dirty="0">
                <a:latin typeface="Times New Roman" panose="02020603050405020304" pitchFamily="18" charset="0"/>
                <a:cs typeface="Times New Roman" panose="02020603050405020304" pitchFamily="18" charset="0"/>
              </a:rPr>
              <a:t>Therefore a cartel agreement would not be quickly eroded by cheating, and so </a:t>
            </a:r>
            <a:r>
              <a:rPr lang="en-US" sz="2000" dirty="0">
                <a:solidFill>
                  <a:srgbClr val="C00000"/>
                </a:solidFill>
                <a:latin typeface="Times New Roman" panose="02020603050405020304" pitchFamily="18" charset="0"/>
                <a:cs typeface="Times New Roman" panose="02020603050405020304" pitchFamily="18" charset="0"/>
              </a:rPr>
              <a:t>again the conditions for collusion are ripe and again the record contains evidence of such collusion.</a:t>
            </a:r>
          </a:p>
        </p:txBody>
      </p:sp>
      <p:sp>
        <p:nvSpPr>
          <p:cNvPr id="4" name="Title 1">
            <a:extLst>
              <a:ext uri="{FF2B5EF4-FFF2-40B4-BE49-F238E27FC236}">
                <a16:creationId xmlns:a16="http://schemas.microsoft.com/office/drawing/2014/main" id="{B52B8143-A6FF-41C2-80C8-E0D4B102DB48}"/>
              </a:ext>
            </a:extLst>
          </p:cNvPr>
          <p:cNvSpPr>
            <a:spLocks noGrp="1"/>
          </p:cNvSpPr>
          <p:nvPr>
            <p:ph type="title"/>
          </p:nvPr>
        </p:nvSpPr>
        <p:spPr>
          <a:xfrm>
            <a:off x="533400" y="-292100"/>
            <a:ext cx="10515600" cy="1325563"/>
          </a:xfrm>
        </p:spPr>
        <p:txBody>
          <a:bodyPr/>
          <a:lstStyle/>
          <a:p>
            <a:r>
              <a:rPr lang="en-US" dirty="0"/>
              <a:t>Detection &amp; Punishment of Cheating at Applicator Level</a:t>
            </a:r>
          </a:p>
        </p:txBody>
      </p:sp>
      <p:cxnSp>
        <p:nvCxnSpPr>
          <p:cNvPr id="5" name="Straight Arrow Connector 4">
            <a:extLst>
              <a:ext uri="{FF2B5EF4-FFF2-40B4-BE49-F238E27FC236}">
                <a16:creationId xmlns:a16="http://schemas.microsoft.com/office/drawing/2014/main" id="{DA5E3DC4-92B7-4419-832F-F5A0B15E222C}"/>
              </a:ext>
            </a:extLst>
          </p:cNvPr>
          <p:cNvCxnSpPr>
            <a:cxnSpLocks/>
          </p:cNvCxnSpPr>
          <p:nvPr/>
        </p:nvCxnSpPr>
        <p:spPr>
          <a:xfrm>
            <a:off x="6296025" y="2495550"/>
            <a:ext cx="1143000" cy="158948"/>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5FD8ED81-7D38-42D4-9FD1-51F6106526E7}"/>
              </a:ext>
            </a:extLst>
          </p:cNvPr>
          <p:cNvSpPr/>
          <p:nvPr/>
        </p:nvSpPr>
        <p:spPr>
          <a:xfrm>
            <a:off x="7797831" y="1838890"/>
            <a:ext cx="3174969" cy="1631216"/>
          </a:xfrm>
          <a:prstGeom prst="rect">
            <a:avLst/>
          </a:prstGeom>
          <a:ln w="38100">
            <a:solidFill>
              <a:srgbClr val="0070C0"/>
            </a:solidFill>
          </a:ln>
        </p:spPr>
        <p:txBody>
          <a:bodyPr wrap="square">
            <a:spAutoFit/>
          </a:bodyPr>
          <a:lstStyle/>
          <a:p>
            <a:r>
              <a:rPr lang="en-US" sz="2000" b="1" i="1" dirty="0">
                <a:solidFill>
                  <a:srgbClr val="0070C0"/>
                </a:solidFill>
              </a:rPr>
              <a:t>Tracing thru the logic of collusion – </a:t>
            </a:r>
          </a:p>
          <a:p>
            <a:endParaRPr lang="en-US" sz="2000" b="1" i="1" dirty="0">
              <a:solidFill>
                <a:srgbClr val="0070C0"/>
              </a:solidFill>
            </a:endParaRPr>
          </a:p>
          <a:p>
            <a:r>
              <a:rPr lang="en-US" sz="2000" b="1" i="1" dirty="0">
                <a:solidFill>
                  <a:srgbClr val="0070C0"/>
                </a:solidFill>
              </a:rPr>
              <a:t>A much simpler market than Lysine</a:t>
            </a:r>
            <a:endParaRPr lang="en-US" sz="2000" dirty="0">
              <a:solidFill>
                <a:srgbClr val="0070C0"/>
              </a:solidFill>
            </a:endParaRPr>
          </a:p>
        </p:txBody>
      </p:sp>
    </p:spTree>
    <p:extLst>
      <p:ext uri="{BB962C8B-B14F-4D97-AF65-F5344CB8AC3E}">
        <p14:creationId xmlns:p14="http://schemas.microsoft.com/office/powerpoint/2010/main" val="31860992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13E3F1E-16AF-4502-AC42-99B34DEBF955}"/>
              </a:ext>
            </a:extLst>
          </p:cNvPr>
          <p:cNvSpPr>
            <a:spLocks noGrp="1"/>
          </p:cNvSpPr>
          <p:nvPr>
            <p:ph idx="1"/>
          </p:nvPr>
        </p:nvSpPr>
        <p:spPr>
          <a:xfrm>
            <a:off x="742951" y="1592264"/>
            <a:ext cx="6438900" cy="5337969"/>
          </a:xfrm>
        </p:spPr>
        <p:txBody>
          <a:bodyPr>
            <a:normAutofit/>
          </a:bodyPr>
          <a:lstStyle/>
          <a:p>
            <a:pPr marL="0" indent="0">
              <a:buNone/>
            </a:pPr>
            <a:r>
              <a:rPr lang="en-US" sz="2000" dirty="0">
                <a:latin typeface="Times New Roman" panose="02020603050405020304" pitchFamily="18" charset="0"/>
                <a:cs typeface="Times New Roman" panose="02020603050405020304" pitchFamily="18" charset="0"/>
              </a:rPr>
              <a:t>But the only defendants remaining in the case are applicators, which is to say the plaintiff's competitors. The producers have settled out. </a:t>
            </a:r>
            <a:r>
              <a:rPr lang="en-US" sz="2000" dirty="0">
                <a:solidFill>
                  <a:srgbClr val="C00000"/>
                </a:solidFill>
                <a:latin typeface="Times New Roman" panose="02020603050405020304" pitchFamily="18" charset="0"/>
                <a:cs typeface="Times New Roman" panose="02020603050405020304" pitchFamily="18" charset="0"/>
              </a:rPr>
              <a:t>Suppose that all that the plaintiff were complaining about, therefore, was a conspiracy of the applicators to raise prices or (what amounts to the same thing) to allocate customers or markets. The complaint would fail at the threshold. </a:t>
            </a:r>
          </a:p>
          <a:p>
            <a:pPr marL="0" indent="0">
              <a:buNone/>
            </a:pPr>
            <a:r>
              <a:rPr lang="en-US" sz="2000" dirty="0">
                <a:solidFill>
                  <a:srgbClr val="C00000"/>
                </a:solidFill>
                <a:latin typeface="Times New Roman" panose="02020603050405020304" pitchFamily="18" charset="0"/>
                <a:cs typeface="Times New Roman" panose="02020603050405020304" pitchFamily="18" charset="0"/>
              </a:rPr>
              <a:t>A conspiracy of a firm's competitors to do these things could only help the firm, by providing an umbrella </a:t>
            </a:r>
            <a:r>
              <a:rPr lang="en-US" sz="2000" dirty="0">
                <a:latin typeface="Times New Roman" panose="02020603050405020304" pitchFamily="18" charset="0"/>
                <a:cs typeface="Times New Roman" panose="02020603050405020304" pitchFamily="18" charset="0"/>
              </a:rPr>
              <a:t>under which it could sell a large quantity at a supracompetitive price generating supracompetitive profits  just by setting price in between the conspirators' price and the lower, competitive price that would prevail in the absence of the conspiracy. </a:t>
            </a:r>
            <a:r>
              <a:rPr lang="en-US" sz="2000" dirty="0">
                <a:solidFill>
                  <a:srgbClr val="C00000"/>
                </a:solidFill>
                <a:latin typeface="Times New Roman" panose="02020603050405020304" pitchFamily="18" charset="0"/>
                <a:cs typeface="Times New Roman" panose="02020603050405020304" pitchFamily="18" charset="0"/>
              </a:rPr>
              <a:t>You want your competitors to charge high prices</a:t>
            </a:r>
            <a:r>
              <a:rPr lang="en-US" sz="2000" dirty="0">
                <a:latin typeface="Times New Roman" panose="02020603050405020304" pitchFamily="18" charset="0"/>
                <a:cs typeface="Times New Roman" panose="02020603050405020304" pitchFamily="18" charset="0"/>
              </a:rPr>
              <a:t>.</a:t>
            </a:r>
          </a:p>
        </p:txBody>
      </p:sp>
      <p:sp>
        <p:nvSpPr>
          <p:cNvPr id="4" name="Title 1">
            <a:extLst>
              <a:ext uri="{FF2B5EF4-FFF2-40B4-BE49-F238E27FC236}">
                <a16:creationId xmlns:a16="http://schemas.microsoft.com/office/drawing/2014/main" id="{49BDC687-E6D8-4119-88DF-C042BA018A26}"/>
              </a:ext>
            </a:extLst>
          </p:cNvPr>
          <p:cNvSpPr>
            <a:spLocks noGrp="1"/>
          </p:cNvSpPr>
          <p:nvPr>
            <p:ph type="title"/>
          </p:nvPr>
        </p:nvSpPr>
        <p:spPr>
          <a:xfrm>
            <a:off x="571500" y="266701"/>
            <a:ext cx="10515600" cy="1325563"/>
          </a:xfrm>
        </p:spPr>
        <p:txBody>
          <a:bodyPr/>
          <a:lstStyle/>
          <a:p>
            <a:r>
              <a:rPr lang="en-US" dirty="0"/>
              <a:t>Suspicion of Competitor Complaints</a:t>
            </a:r>
          </a:p>
        </p:txBody>
      </p:sp>
      <p:cxnSp>
        <p:nvCxnSpPr>
          <p:cNvPr id="5" name="Straight Arrow Connector 4">
            <a:extLst>
              <a:ext uri="{FF2B5EF4-FFF2-40B4-BE49-F238E27FC236}">
                <a16:creationId xmlns:a16="http://schemas.microsoft.com/office/drawing/2014/main" id="{713AEFC2-2F9A-4995-B402-D29FBAE2205D}"/>
              </a:ext>
            </a:extLst>
          </p:cNvPr>
          <p:cNvCxnSpPr>
            <a:cxnSpLocks/>
          </p:cNvCxnSpPr>
          <p:nvPr/>
        </p:nvCxnSpPr>
        <p:spPr>
          <a:xfrm flipV="1">
            <a:off x="7181851" y="2590890"/>
            <a:ext cx="802652" cy="485685"/>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67F5B1EF-5084-42DF-97A3-C687E66B20C5}"/>
              </a:ext>
            </a:extLst>
          </p:cNvPr>
          <p:cNvSpPr/>
          <p:nvPr/>
        </p:nvSpPr>
        <p:spPr>
          <a:xfrm>
            <a:off x="8226457" y="770394"/>
            <a:ext cx="3394043" cy="2246769"/>
          </a:xfrm>
          <a:prstGeom prst="rect">
            <a:avLst/>
          </a:prstGeom>
          <a:ln w="38100">
            <a:solidFill>
              <a:srgbClr val="0070C0"/>
            </a:solidFill>
          </a:ln>
        </p:spPr>
        <p:txBody>
          <a:bodyPr wrap="square">
            <a:spAutoFit/>
          </a:bodyPr>
          <a:lstStyle/>
          <a:p>
            <a:r>
              <a:rPr lang="en-US" sz="2000" b="1" i="1" dirty="0">
                <a:solidFill>
                  <a:srgbClr val="0070C0"/>
                </a:solidFill>
              </a:rPr>
              <a:t>Suspicion of competitor complaints is a Posner (and Chicagoland) theme.</a:t>
            </a:r>
          </a:p>
          <a:p>
            <a:endParaRPr lang="en-US" sz="2000" b="1" i="1" dirty="0">
              <a:solidFill>
                <a:srgbClr val="0070C0"/>
              </a:solidFill>
            </a:endParaRPr>
          </a:p>
          <a:p>
            <a:r>
              <a:rPr lang="en-US" sz="2000" b="1" i="1" dirty="0">
                <a:solidFill>
                  <a:srgbClr val="0070C0"/>
                </a:solidFill>
              </a:rPr>
              <a:t>It arises from a kind-of blind spot regarding exclusionary conduct </a:t>
            </a:r>
            <a:endParaRPr lang="en-US" sz="2000" dirty="0">
              <a:solidFill>
                <a:srgbClr val="0070C0"/>
              </a:solidFill>
            </a:endParaRPr>
          </a:p>
        </p:txBody>
      </p:sp>
      <p:cxnSp>
        <p:nvCxnSpPr>
          <p:cNvPr id="7" name="Straight Arrow Connector 6">
            <a:extLst>
              <a:ext uri="{FF2B5EF4-FFF2-40B4-BE49-F238E27FC236}">
                <a16:creationId xmlns:a16="http://schemas.microsoft.com/office/drawing/2014/main" id="{8F28787E-D6F0-4FE3-B062-FCC78C80B78E}"/>
              </a:ext>
            </a:extLst>
          </p:cNvPr>
          <p:cNvCxnSpPr>
            <a:cxnSpLocks/>
          </p:cNvCxnSpPr>
          <p:nvPr/>
        </p:nvCxnSpPr>
        <p:spPr>
          <a:xfrm>
            <a:off x="6096000" y="5600700"/>
            <a:ext cx="1487177" cy="258693"/>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63B456A8-B57A-4E24-B8D0-604637C0B683}"/>
              </a:ext>
            </a:extLst>
          </p:cNvPr>
          <p:cNvSpPr/>
          <p:nvPr/>
        </p:nvSpPr>
        <p:spPr>
          <a:xfrm>
            <a:off x="7984503" y="5505450"/>
            <a:ext cx="3394043" cy="707886"/>
          </a:xfrm>
          <a:prstGeom prst="rect">
            <a:avLst/>
          </a:prstGeom>
          <a:ln w="38100">
            <a:solidFill>
              <a:srgbClr val="0070C0"/>
            </a:solidFill>
          </a:ln>
        </p:spPr>
        <p:txBody>
          <a:bodyPr wrap="square">
            <a:spAutoFit/>
          </a:bodyPr>
          <a:lstStyle/>
          <a:p>
            <a:r>
              <a:rPr lang="en-US" sz="2000" b="1" i="1" dirty="0">
                <a:solidFill>
                  <a:srgbClr val="0070C0"/>
                </a:solidFill>
              </a:rPr>
              <a:t>This is logical, if you ignore exclusion</a:t>
            </a:r>
            <a:endParaRPr lang="en-US" sz="2000" dirty="0">
              <a:solidFill>
                <a:srgbClr val="0070C0"/>
              </a:solidFill>
            </a:endParaRPr>
          </a:p>
        </p:txBody>
      </p:sp>
    </p:spTree>
    <p:extLst>
      <p:ext uri="{BB962C8B-B14F-4D97-AF65-F5344CB8AC3E}">
        <p14:creationId xmlns:p14="http://schemas.microsoft.com/office/powerpoint/2010/main" val="334491734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89A7754-1CB4-46BC-81A3-0914B58D599E}"/>
              </a:ext>
            </a:extLst>
          </p:cNvPr>
          <p:cNvSpPr>
            <a:spLocks noGrp="1"/>
          </p:cNvSpPr>
          <p:nvPr>
            <p:ph idx="1"/>
          </p:nvPr>
        </p:nvSpPr>
        <p:spPr>
          <a:xfrm>
            <a:off x="733426" y="1396205"/>
            <a:ext cx="6496050" cy="5195094"/>
          </a:xfrm>
        </p:spPr>
        <p:txBody>
          <a:bodyPr>
            <a:normAutofit/>
          </a:bodyPr>
          <a:lstStyle/>
          <a:p>
            <a:pPr marL="0" indent="0">
              <a:buNone/>
            </a:pPr>
            <a:r>
              <a:rPr lang="en-US" sz="2400" dirty="0">
                <a:latin typeface="Times New Roman" panose="02020603050405020304" pitchFamily="18" charset="0"/>
                <a:cs typeface="Times New Roman" panose="02020603050405020304" pitchFamily="18" charset="0"/>
              </a:rPr>
              <a:t>So what JTC has tried to show is that the </a:t>
            </a:r>
            <a:r>
              <a:rPr lang="en-US" sz="2400" dirty="0">
                <a:solidFill>
                  <a:srgbClr val="C00000"/>
                </a:solidFill>
                <a:latin typeface="Times New Roman" panose="02020603050405020304" pitchFamily="18" charset="0"/>
                <a:cs typeface="Times New Roman" panose="02020603050405020304" pitchFamily="18" charset="0"/>
              </a:rPr>
              <a:t>applicators enlisted the producers in their conspiracy, assigning them the role of policing the applicators' cartel by refusing to sell to applicators who defied the cartel--such as JTC</a:t>
            </a:r>
            <a:r>
              <a:rPr lang="en-US" sz="2400" dirty="0">
                <a:latin typeface="Times New Roman" panose="02020603050405020304" pitchFamily="18" charset="0"/>
                <a:cs typeface="Times New Roman" panose="02020603050405020304" pitchFamily="18" charset="0"/>
              </a:rPr>
              <a:t>, which has bid for jobs that the cartel had assigned to other applicators. </a:t>
            </a:r>
            <a:r>
              <a:rPr lang="en-US" sz="2400" dirty="0">
                <a:solidFill>
                  <a:srgbClr val="C00000"/>
                </a:solidFill>
                <a:latin typeface="Times New Roman" panose="02020603050405020304" pitchFamily="18" charset="0"/>
                <a:cs typeface="Times New Roman" panose="02020603050405020304" pitchFamily="18" charset="0"/>
              </a:rPr>
              <a:t>JTC, a maverick, was a threat to the cartel--but only if it could find a source of supply </a:t>
            </a:r>
            <a:r>
              <a:rPr lang="en-US" sz="2400" dirty="0">
                <a:latin typeface="Times New Roman" panose="02020603050405020304" pitchFamily="18" charset="0"/>
                <a:cs typeface="Times New Roman" panose="02020603050405020304" pitchFamily="18" charset="0"/>
              </a:rPr>
              <a:t>of emulsified asphalt. The claim is that the applicators got the producers to deny JTC this essential input into its business, and as a result injured it. </a:t>
            </a:r>
            <a:r>
              <a:rPr lang="en-US" sz="2400" dirty="0">
                <a:solidFill>
                  <a:srgbClr val="C00000"/>
                </a:solidFill>
                <a:latin typeface="Times New Roman" panose="02020603050405020304" pitchFamily="18" charset="0"/>
                <a:cs typeface="Times New Roman" panose="02020603050405020304" pitchFamily="18" charset="0"/>
              </a:rPr>
              <a:t>The producer was the cat's paw; the applicators were the cat.</a:t>
            </a:r>
          </a:p>
        </p:txBody>
      </p:sp>
      <p:sp>
        <p:nvSpPr>
          <p:cNvPr id="4" name="Title 1">
            <a:extLst>
              <a:ext uri="{FF2B5EF4-FFF2-40B4-BE49-F238E27FC236}">
                <a16:creationId xmlns:a16="http://schemas.microsoft.com/office/drawing/2014/main" id="{AA94633F-BEE9-4CFD-831F-961A510C0F99}"/>
              </a:ext>
            </a:extLst>
          </p:cNvPr>
          <p:cNvSpPr>
            <a:spLocks noGrp="1"/>
          </p:cNvSpPr>
          <p:nvPr>
            <p:ph type="title"/>
          </p:nvPr>
        </p:nvSpPr>
        <p:spPr>
          <a:xfrm>
            <a:off x="571500" y="266701"/>
            <a:ext cx="10515600" cy="1325563"/>
          </a:xfrm>
        </p:spPr>
        <p:txBody>
          <a:bodyPr/>
          <a:lstStyle/>
          <a:p>
            <a:r>
              <a:rPr lang="en-US" dirty="0"/>
              <a:t>The Role of Exclusion by Vertical Agreement</a:t>
            </a:r>
          </a:p>
        </p:txBody>
      </p:sp>
      <p:cxnSp>
        <p:nvCxnSpPr>
          <p:cNvPr id="5" name="Straight Arrow Connector 4">
            <a:extLst>
              <a:ext uri="{FF2B5EF4-FFF2-40B4-BE49-F238E27FC236}">
                <a16:creationId xmlns:a16="http://schemas.microsoft.com/office/drawing/2014/main" id="{5A4C2FAA-40D4-4AA5-BE7E-00C5E89CA344}"/>
              </a:ext>
            </a:extLst>
          </p:cNvPr>
          <p:cNvCxnSpPr>
            <a:cxnSpLocks/>
          </p:cNvCxnSpPr>
          <p:nvPr/>
        </p:nvCxnSpPr>
        <p:spPr>
          <a:xfrm flipV="1">
            <a:off x="7143751" y="2006932"/>
            <a:ext cx="802652" cy="485685"/>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637AA6CC-8936-4CFB-83A2-9DDA18661BB9}"/>
              </a:ext>
            </a:extLst>
          </p:cNvPr>
          <p:cNvSpPr/>
          <p:nvPr/>
        </p:nvSpPr>
        <p:spPr>
          <a:xfrm>
            <a:off x="8226457" y="1499100"/>
            <a:ext cx="3394043" cy="1015663"/>
          </a:xfrm>
          <a:prstGeom prst="rect">
            <a:avLst/>
          </a:prstGeom>
          <a:ln w="38100">
            <a:solidFill>
              <a:srgbClr val="0070C0"/>
            </a:solidFill>
          </a:ln>
        </p:spPr>
        <p:txBody>
          <a:bodyPr wrap="square">
            <a:spAutoFit/>
          </a:bodyPr>
          <a:lstStyle/>
          <a:p>
            <a:r>
              <a:rPr lang="en-US" sz="2000" b="1" i="1" dirty="0">
                <a:solidFill>
                  <a:srgbClr val="0070C0"/>
                </a:solidFill>
              </a:rPr>
              <a:t>Posner overcomes the blind spot and sees the role of exclusion.</a:t>
            </a:r>
            <a:endParaRPr lang="en-US" sz="2000" dirty="0">
              <a:solidFill>
                <a:srgbClr val="0070C0"/>
              </a:solidFill>
            </a:endParaRPr>
          </a:p>
        </p:txBody>
      </p:sp>
      <p:cxnSp>
        <p:nvCxnSpPr>
          <p:cNvPr id="7" name="Straight Arrow Connector 6">
            <a:extLst>
              <a:ext uri="{FF2B5EF4-FFF2-40B4-BE49-F238E27FC236}">
                <a16:creationId xmlns:a16="http://schemas.microsoft.com/office/drawing/2014/main" id="{3BBA9076-235A-4C1D-B62D-D0AFBF29E517}"/>
              </a:ext>
            </a:extLst>
          </p:cNvPr>
          <p:cNvCxnSpPr>
            <a:cxnSpLocks/>
          </p:cNvCxnSpPr>
          <p:nvPr/>
        </p:nvCxnSpPr>
        <p:spPr>
          <a:xfrm flipV="1">
            <a:off x="7115177" y="3437262"/>
            <a:ext cx="831226" cy="234581"/>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57D0F4F3-2D1E-490E-825B-A31959631F4C}"/>
              </a:ext>
            </a:extLst>
          </p:cNvPr>
          <p:cNvSpPr/>
          <p:nvPr/>
        </p:nvSpPr>
        <p:spPr>
          <a:xfrm>
            <a:off x="8226457" y="2929431"/>
            <a:ext cx="3394043" cy="1323439"/>
          </a:xfrm>
          <a:prstGeom prst="rect">
            <a:avLst/>
          </a:prstGeom>
          <a:ln w="38100">
            <a:solidFill>
              <a:srgbClr val="0070C0"/>
            </a:solidFill>
          </a:ln>
        </p:spPr>
        <p:txBody>
          <a:bodyPr wrap="square">
            <a:spAutoFit/>
          </a:bodyPr>
          <a:lstStyle/>
          <a:p>
            <a:r>
              <a:rPr lang="en-US" sz="2000" b="1" i="1" dirty="0">
                <a:solidFill>
                  <a:srgbClr val="0070C0"/>
                </a:solidFill>
              </a:rPr>
              <a:t>The concept of a “maverick” competitor will be important in merger analysis.  A merger can eliminate a maverick.</a:t>
            </a:r>
            <a:endParaRPr lang="en-US" sz="2000" dirty="0">
              <a:solidFill>
                <a:srgbClr val="0070C0"/>
              </a:solidFill>
            </a:endParaRPr>
          </a:p>
        </p:txBody>
      </p:sp>
      <p:cxnSp>
        <p:nvCxnSpPr>
          <p:cNvPr id="9" name="Straight Arrow Connector 8">
            <a:extLst>
              <a:ext uri="{FF2B5EF4-FFF2-40B4-BE49-F238E27FC236}">
                <a16:creationId xmlns:a16="http://schemas.microsoft.com/office/drawing/2014/main" id="{FB286834-3050-43F8-9C95-8FD9A3356B3E}"/>
              </a:ext>
            </a:extLst>
          </p:cNvPr>
          <p:cNvCxnSpPr>
            <a:cxnSpLocks/>
          </p:cNvCxnSpPr>
          <p:nvPr/>
        </p:nvCxnSpPr>
        <p:spPr>
          <a:xfrm>
            <a:off x="6442387" y="5372990"/>
            <a:ext cx="1345579" cy="177609"/>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2261E6E4-88A2-4D2C-8404-0CDFCD142025}"/>
              </a:ext>
            </a:extLst>
          </p:cNvPr>
          <p:cNvSpPr/>
          <p:nvPr/>
        </p:nvSpPr>
        <p:spPr>
          <a:xfrm>
            <a:off x="8087364" y="5550598"/>
            <a:ext cx="1694811" cy="400110"/>
          </a:xfrm>
          <a:prstGeom prst="rect">
            <a:avLst/>
          </a:prstGeom>
          <a:ln w="38100">
            <a:solidFill>
              <a:srgbClr val="0070C0"/>
            </a:solidFill>
          </a:ln>
        </p:spPr>
        <p:txBody>
          <a:bodyPr wrap="square">
            <a:spAutoFit/>
          </a:bodyPr>
          <a:lstStyle/>
          <a:p>
            <a:r>
              <a:rPr lang="en-US" sz="2000" b="1" i="1" dirty="0">
                <a:solidFill>
                  <a:srgbClr val="0070C0"/>
                </a:solidFill>
              </a:rPr>
              <a:t>  Nicely put!</a:t>
            </a:r>
            <a:endParaRPr lang="en-US" sz="2000" dirty="0">
              <a:solidFill>
                <a:srgbClr val="0070C0"/>
              </a:solidFill>
            </a:endParaRPr>
          </a:p>
        </p:txBody>
      </p:sp>
    </p:spTree>
    <p:extLst>
      <p:ext uri="{BB962C8B-B14F-4D97-AF65-F5344CB8AC3E}">
        <p14:creationId xmlns:p14="http://schemas.microsoft.com/office/powerpoint/2010/main" val="298873481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DC25740-349B-41B7-B7D5-7B0CF20A5669}"/>
              </a:ext>
            </a:extLst>
          </p:cNvPr>
          <p:cNvSpPr>
            <a:spLocks noGrp="1"/>
          </p:cNvSpPr>
          <p:nvPr>
            <p:ph idx="1"/>
          </p:nvPr>
        </p:nvSpPr>
        <p:spPr>
          <a:xfrm>
            <a:off x="657225" y="1592264"/>
            <a:ext cx="6315075" cy="5242719"/>
          </a:xfrm>
        </p:spPr>
        <p:txBody>
          <a:bodyPr>
            <a:normAutofit/>
          </a:bodyPr>
          <a:lstStyle/>
          <a:p>
            <a:pPr marL="0" indent="0">
              <a:buNone/>
            </a:pPr>
            <a:r>
              <a:rPr lang="en-US" sz="2000" dirty="0">
                <a:solidFill>
                  <a:srgbClr val="C00000"/>
                </a:solidFill>
                <a:latin typeface="Times New Roman" panose="02020603050405020304" pitchFamily="18" charset="0"/>
                <a:cs typeface="Times New Roman" panose="02020603050405020304" pitchFamily="18" charset="0"/>
              </a:rPr>
              <a:t>It might seem to make no sense from the producers' standpoint to shore up a cartel of their customers. Cartels, as we have pointed out, raise price above the competitive level and by doing so reduce the demand for their product. </a:t>
            </a:r>
            <a:r>
              <a:rPr lang="en-US" sz="2000" dirty="0">
                <a:latin typeface="Times New Roman" panose="02020603050405020304" pitchFamily="18" charset="0"/>
                <a:cs typeface="Times New Roman" panose="02020603050405020304" pitchFamily="18" charset="0"/>
              </a:rPr>
              <a:t>The less asphalt the members of the applicators' cartel sell (perhaps because the higher, cartel price induces municipalities to defer road maintenance), the less they will buy, and so the producers will be hurt. </a:t>
            </a:r>
            <a:r>
              <a:rPr lang="en-US" sz="2000" dirty="0">
                <a:solidFill>
                  <a:srgbClr val="C00000"/>
                </a:solidFill>
                <a:latin typeface="Times New Roman" panose="02020603050405020304" pitchFamily="18" charset="0"/>
                <a:cs typeface="Times New Roman" panose="02020603050405020304" pitchFamily="18" charset="0"/>
              </a:rPr>
              <a:t>But if the producers have nowhere else to turn </a:t>
            </a:r>
            <a:r>
              <a:rPr lang="en-US" sz="2000" dirty="0">
                <a:latin typeface="Times New Roman" panose="02020603050405020304" pitchFamily="18" charset="0"/>
                <a:cs typeface="Times New Roman" panose="02020603050405020304" pitchFamily="18" charset="0"/>
              </a:rPr>
              <a:t>to sell their product, as may be the case here because of the specialized character of their plants and the limited radius within which they can ship their product from the plant, </a:t>
            </a:r>
            <a:r>
              <a:rPr lang="en-US" sz="2000" dirty="0">
                <a:solidFill>
                  <a:srgbClr val="C00000"/>
                </a:solidFill>
                <a:latin typeface="Times New Roman" panose="02020603050405020304" pitchFamily="18" charset="0"/>
                <a:cs typeface="Times New Roman" panose="02020603050405020304" pitchFamily="18" charset="0"/>
              </a:rPr>
              <a:t>the applicator defendants may be able to coerce them into helping to police their cartel by threatening to buy less product from them or pay less for it</a:t>
            </a:r>
            <a:r>
              <a:rPr lang="en-US" sz="2000" dirty="0">
                <a:latin typeface="Times New Roman" panose="02020603050405020304" pitchFamily="18" charset="0"/>
                <a:cs typeface="Times New Roman" panose="02020603050405020304" pitchFamily="18" charset="0"/>
              </a:rPr>
              <a:t>.</a:t>
            </a:r>
          </a:p>
        </p:txBody>
      </p:sp>
      <p:sp>
        <p:nvSpPr>
          <p:cNvPr id="4" name="Title 1">
            <a:extLst>
              <a:ext uri="{FF2B5EF4-FFF2-40B4-BE49-F238E27FC236}">
                <a16:creationId xmlns:a16="http://schemas.microsoft.com/office/drawing/2014/main" id="{5DB1E8E4-D27D-4927-8552-CF30E3587B4E}"/>
              </a:ext>
            </a:extLst>
          </p:cNvPr>
          <p:cNvSpPr>
            <a:spLocks noGrp="1"/>
          </p:cNvSpPr>
          <p:nvPr>
            <p:ph type="title"/>
          </p:nvPr>
        </p:nvSpPr>
        <p:spPr>
          <a:xfrm>
            <a:off x="571500" y="266701"/>
            <a:ext cx="10515600" cy="1325563"/>
          </a:xfrm>
        </p:spPr>
        <p:txBody>
          <a:bodyPr/>
          <a:lstStyle/>
          <a:p>
            <a:r>
              <a:rPr lang="en-US" dirty="0"/>
              <a:t>Why Would Producers Go Along?</a:t>
            </a:r>
          </a:p>
        </p:txBody>
      </p:sp>
      <p:cxnSp>
        <p:nvCxnSpPr>
          <p:cNvPr id="5" name="Straight Arrow Connector 4">
            <a:extLst>
              <a:ext uri="{FF2B5EF4-FFF2-40B4-BE49-F238E27FC236}">
                <a16:creationId xmlns:a16="http://schemas.microsoft.com/office/drawing/2014/main" id="{3A3BC045-932E-45A4-9544-B1A1B7208E02}"/>
              </a:ext>
            </a:extLst>
          </p:cNvPr>
          <p:cNvCxnSpPr>
            <a:cxnSpLocks/>
          </p:cNvCxnSpPr>
          <p:nvPr/>
        </p:nvCxnSpPr>
        <p:spPr>
          <a:xfrm flipV="1">
            <a:off x="7202028" y="1981201"/>
            <a:ext cx="1379997" cy="247649"/>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802ED61A-10AD-43BF-8B85-6729D8A65DE3}"/>
              </a:ext>
            </a:extLst>
          </p:cNvPr>
          <p:cNvSpPr/>
          <p:nvPr/>
        </p:nvSpPr>
        <p:spPr>
          <a:xfrm>
            <a:off x="8788431" y="1627376"/>
            <a:ext cx="3174969" cy="1015663"/>
          </a:xfrm>
          <a:prstGeom prst="rect">
            <a:avLst/>
          </a:prstGeom>
          <a:ln w="38100">
            <a:solidFill>
              <a:srgbClr val="0070C0"/>
            </a:solidFill>
          </a:ln>
        </p:spPr>
        <p:txBody>
          <a:bodyPr wrap="square">
            <a:spAutoFit/>
          </a:bodyPr>
          <a:lstStyle/>
          <a:p>
            <a:r>
              <a:rPr lang="en-US" sz="2000" b="1" i="1" dirty="0">
                <a:solidFill>
                  <a:srgbClr val="0070C0"/>
                </a:solidFill>
              </a:rPr>
              <a:t>Another Chicagoland suspicion for why exclusion “should” not work</a:t>
            </a:r>
            <a:endParaRPr lang="en-US" sz="2000" dirty="0">
              <a:solidFill>
                <a:srgbClr val="0070C0"/>
              </a:solidFill>
            </a:endParaRPr>
          </a:p>
        </p:txBody>
      </p:sp>
      <p:cxnSp>
        <p:nvCxnSpPr>
          <p:cNvPr id="8" name="Straight Arrow Connector 7">
            <a:extLst>
              <a:ext uri="{FF2B5EF4-FFF2-40B4-BE49-F238E27FC236}">
                <a16:creationId xmlns:a16="http://schemas.microsoft.com/office/drawing/2014/main" id="{59096DCC-CBB5-4633-B607-1C11C44002BD}"/>
              </a:ext>
            </a:extLst>
          </p:cNvPr>
          <p:cNvCxnSpPr>
            <a:cxnSpLocks/>
          </p:cNvCxnSpPr>
          <p:nvPr/>
        </p:nvCxnSpPr>
        <p:spPr>
          <a:xfrm>
            <a:off x="6880560" y="4095750"/>
            <a:ext cx="1082340" cy="400050"/>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A0B25B28-3CD9-4C28-BC36-0DB11F27472E}"/>
              </a:ext>
            </a:extLst>
          </p:cNvPr>
          <p:cNvSpPr/>
          <p:nvPr/>
        </p:nvSpPr>
        <p:spPr>
          <a:xfrm>
            <a:off x="8087853" y="3967431"/>
            <a:ext cx="3174969" cy="1323439"/>
          </a:xfrm>
          <a:prstGeom prst="rect">
            <a:avLst/>
          </a:prstGeom>
          <a:ln w="38100">
            <a:solidFill>
              <a:srgbClr val="0070C0"/>
            </a:solidFill>
          </a:ln>
        </p:spPr>
        <p:txBody>
          <a:bodyPr wrap="square">
            <a:spAutoFit/>
          </a:bodyPr>
          <a:lstStyle/>
          <a:p>
            <a:r>
              <a:rPr lang="en-US" sz="2000" b="1" i="1" dirty="0">
                <a:solidFill>
                  <a:srgbClr val="0070C0"/>
                </a:solidFill>
              </a:rPr>
              <a:t>Posner recognizes an answer here.   Not all Chicagoland commenters or court do.</a:t>
            </a:r>
            <a:endParaRPr lang="en-US" sz="2000" dirty="0">
              <a:solidFill>
                <a:srgbClr val="0070C0"/>
              </a:solidFill>
            </a:endParaRPr>
          </a:p>
        </p:txBody>
      </p:sp>
      <p:cxnSp>
        <p:nvCxnSpPr>
          <p:cNvPr id="14" name="Straight Arrow Connector 13">
            <a:extLst>
              <a:ext uri="{FF2B5EF4-FFF2-40B4-BE49-F238E27FC236}">
                <a16:creationId xmlns:a16="http://schemas.microsoft.com/office/drawing/2014/main" id="{03783A6E-7134-4621-A742-DF48F1917056}"/>
              </a:ext>
            </a:extLst>
          </p:cNvPr>
          <p:cNvCxnSpPr>
            <a:cxnSpLocks/>
          </p:cNvCxnSpPr>
          <p:nvPr/>
        </p:nvCxnSpPr>
        <p:spPr>
          <a:xfrm flipV="1">
            <a:off x="6926430" y="4629151"/>
            <a:ext cx="1036470" cy="537002"/>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812518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8CD69AC-0E2F-43D0-B310-CC40F48376E0}"/>
              </a:ext>
            </a:extLst>
          </p:cNvPr>
          <p:cNvSpPr>
            <a:spLocks noGrp="1"/>
          </p:cNvSpPr>
          <p:nvPr>
            <p:ph idx="1"/>
          </p:nvPr>
        </p:nvSpPr>
        <p:spPr>
          <a:xfrm>
            <a:off x="380999" y="1847851"/>
            <a:ext cx="6858001" cy="4743448"/>
          </a:xfrm>
        </p:spPr>
        <p:txBody>
          <a:bodyPr>
            <a:normAutofit/>
          </a:bodyPr>
          <a:lstStyle/>
          <a:p>
            <a:pPr marL="0" indent="0" algn="just">
              <a:lnSpc>
                <a:spcPct val="100000"/>
              </a:lnSpc>
              <a:buNone/>
            </a:pPr>
            <a:r>
              <a:rPr lang="en-US" sz="1800" dirty="0">
                <a:solidFill>
                  <a:srgbClr val="C00000"/>
                </a:solidFill>
                <a:latin typeface="Times New Roman" panose="02020603050405020304" pitchFamily="18" charset="0"/>
                <a:cs typeface="Times New Roman" panose="02020603050405020304" pitchFamily="18" charset="0"/>
              </a:rPr>
              <a:t>Alternatively, and more plausibly (at least on this record), the cartelists may have been paying the producers to perform the policing function, rather than coercing them, by threats, to do so</a:t>
            </a:r>
            <a:r>
              <a:rPr lang="en-US" sz="1800" dirty="0">
                <a:latin typeface="Times New Roman" panose="02020603050405020304" pitchFamily="18" charset="0"/>
                <a:cs typeface="Times New Roman" panose="02020603050405020304" pitchFamily="18" charset="0"/>
              </a:rPr>
              <a:t>. If by refusing to sell to mavericks the producers increase the profits of the applicators' cartel, </a:t>
            </a:r>
            <a:r>
              <a:rPr lang="en-US" sz="1800" dirty="0">
                <a:solidFill>
                  <a:srgbClr val="C00000"/>
                </a:solidFill>
                <a:latin typeface="Times New Roman" panose="02020603050405020304" pitchFamily="18" charset="0"/>
                <a:cs typeface="Times New Roman" panose="02020603050405020304" pitchFamily="18" charset="0"/>
              </a:rPr>
              <a:t>they create a fund out of which the cartel can compensate them</a:t>
            </a:r>
            <a:r>
              <a:rPr lang="en-US" sz="1800" dirty="0">
                <a:latin typeface="Times New Roman" panose="02020603050405020304" pitchFamily="18" charset="0"/>
                <a:cs typeface="Times New Roman" panose="02020603050405020304" pitchFamily="18" charset="0"/>
              </a:rPr>
              <a:t>, in the form of a higher price for the purchase of the product, for their services to the cartel. Cf. Elizabeth </a:t>
            </a:r>
            <a:r>
              <a:rPr lang="en-US" sz="1800" dirty="0" err="1">
                <a:latin typeface="Times New Roman" panose="02020603050405020304" pitchFamily="18" charset="0"/>
                <a:cs typeface="Times New Roman" panose="02020603050405020304" pitchFamily="18" charset="0"/>
              </a:rPr>
              <a:t>Granitz</a:t>
            </a:r>
            <a:r>
              <a:rPr lang="en-US" sz="1800" dirty="0">
                <a:latin typeface="Times New Roman" panose="02020603050405020304" pitchFamily="18" charset="0"/>
                <a:cs typeface="Times New Roman" panose="02020603050405020304" pitchFamily="18" charset="0"/>
              </a:rPr>
              <a:t> &amp; Benjamin Klein, </a:t>
            </a:r>
            <a:r>
              <a:rPr lang="en-US" sz="1800" i="1" dirty="0">
                <a:latin typeface="Times New Roman" panose="02020603050405020304" pitchFamily="18" charset="0"/>
                <a:cs typeface="Times New Roman" panose="02020603050405020304" pitchFamily="18" charset="0"/>
              </a:rPr>
              <a:t>Monopolization by 'Raising Rivals' Costs ': The Standard Oil Case, </a:t>
            </a:r>
            <a:r>
              <a:rPr lang="en-US" sz="1800" dirty="0">
                <a:latin typeface="Times New Roman" panose="02020603050405020304" pitchFamily="18" charset="0"/>
                <a:cs typeface="Times New Roman" panose="02020603050405020304" pitchFamily="18" charset="0"/>
              </a:rPr>
              <a:t>39 J. </a:t>
            </a:r>
            <a:r>
              <a:rPr lang="en-US" sz="1800" i="1" dirty="0">
                <a:latin typeface="Times New Roman" panose="02020603050405020304" pitchFamily="18" charset="0"/>
                <a:cs typeface="Times New Roman" panose="02020603050405020304" pitchFamily="18" charset="0"/>
              </a:rPr>
              <a:t>Law &amp; Econ. </a:t>
            </a:r>
            <a:r>
              <a:rPr lang="en-US" sz="1800" dirty="0">
                <a:latin typeface="Times New Roman" panose="02020603050405020304" pitchFamily="18" charset="0"/>
                <a:cs typeface="Times New Roman" panose="02020603050405020304" pitchFamily="18" charset="0"/>
              </a:rPr>
              <a:t>1 (1996). The record contains evidence that one of the producers obtained from applicators in the cartel area </a:t>
            </a:r>
            <a:r>
              <a:rPr lang="en-US" sz="1800" dirty="0">
                <a:solidFill>
                  <a:srgbClr val="C00000"/>
                </a:solidFill>
                <a:latin typeface="Times New Roman" panose="02020603050405020304" pitchFamily="18" charset="0"/>
                <a:cs typeface="Times New Roman" panose="02020603050405020304" pitchFamily="18" charset="0"/>
              </a:rPr>
              <a:t>prices that were 4 to 18 (or maybe even 28) percent higher than the prices it obtained from presumably non-colluding applicators in the adjacent region</a:t>
            </a:r>
            <a:r>
              <a:rPr lang="en-US" sz="1800" dirty="0">
                <a:latin typeface="Times New Roman" panose="02020603050405020304" pitchFamily="18" charset="0"/>
                <a:cs typeface="Times New Roman" panose="02020603050405020304" pitchFamily="18" charset="0"/>
              </a:rPr>
              <a:t>, though there is no suggestion that the producer's costs were any higher in that region. The evidence is contested by the defendants, but the resolution of the contest is for trial.</a:t>
            </a:r>
          </a:p>
        </p:txBody>
      </p:sp>
      <p:sp>
        <p:nvSpPr>
          <p:cNvPr id="4" name="Title 1">
            <a:extLst>
              <a:ext uri="{FF2B5EF4-FFF2-40B4-BE49-F238E27FC236}">
                <a16:creationId xmlns:a16="http://schemas.microsoft.com/office/drawing/2014/main" id="{0A9F7721-F6BB-4CD4-B4FB-B20BAA263636}"/>
              </a:ext>
            </a:extLst>
          </p:cNvPr>
          <p:cNvSpPr>
            <a:spLocks noGrp="1"/>
          </p:cNvSpPr>
          <p:nvPr>
            <p:ph type="title"/>
          </p:nvPr>
        </p:nvSpPr>
        <p:spPr>
          <a:xfrm>
            <a:off x="571500" y="247651"/>
            <a:ext cx="10515600" cy="1325563"/>
          </a:xfrm>
        </p:spPr>
        <p:txBody>
          <a:bodyPr/>
          <a:lstStyle/>
          <a:p>
            <a:r>
              <a:rPr lang="en-US" dirty="0"/>
              <a:t>Why Would Asphalt Producers Go Along?</a:t>
            </a:r>
          </a:p>
        </p:txBody>
      </p:sp>
      <p:cxnSp>
        <p:nvCxnSpPr>
          <p:cNvPr id="5" name="Straight Arrow Connector 4">
            <a:extLst>
              <a:ext uri="{FF2B5EF4-FFF2-40B4-BE49-F238E27FC236}">
                <a16:creationId xmlns:a16="http://schemas.microsoft.com/office/drawing/2014/main" id="{DD8CDAD4-ADE5-4D63-87AF-5495DBFD2AC1}"/>
              </a:ext>
            </a:extLst>
          </p:cNvPr>
          <p:cNvCxnSpPr>
            <a:cxnSpLocks/>
          </p:cNvCxnSpPr>
          <p:nvPr/>
        </p:nvCxnSpPr>
        <p:spPr>
          <a:xfrm flipV="1">
            <a:off x="7335378" y="2152649"/>
            <a:ext cx="1379997" cy="247649"/>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5B4701D8-D979-487E-99F4-E7B1DD8E56C9}"/>
              </a:ext>
            </a:extLst>
          </p:cNvPr>
          <p:cNvSpPr/>
          <p:nvPr/>
        </p:nvSpPr>
        <p:spPr>
          <a:xfrm>
            <a:off x="8788431" y="1646426"/>
            <a:ext cx="3174969" cy="1631216"/>
          </a:xfrm>
          <a:prstGeom prst="rect">
            <a:avLst/>
          </a:prstGeom>
          <a:ln w="38100">
            <a:solidFill>
              <a:srgbClr val="0070C0"/>
            </a:solidFill>
          </a:ln>
        </p:spPr>
        <p:txBody>
          <a:bodyPr wrap="square">
            <a:spAutoFit/>
          </a:bodyPr>
          <a:lstStyle/>
          <a:p>
            <a:r>
              <a:rPr lang="en-US" sz="2000" b="1" i="1" dirty="0">
                <a:solidFill>
                  <a:srgbClr val="0070C0"/>
                </a:solidFill>
              </a:rPr>
              <a:t>A much easier answer – share the cartel profits with the producers.</a:t>
            </a:r>
          </a:p>
          <a:p>
            <a:r>
              <a:rPr lang="en-US" sz="2000" b="1" i="1" dirty="0">
                <a:solidFill>
                  <a:srgbClr val="0070C0"/>
                </a:solidFill>
              </a:rPr>
              <a:t>Again, often overlooked by Chicagoland</a:t>
            </a:r>
            <a:endParaRPr lang="en-US" sz="2000" dirty="0">
              <a:solidFill>
                <a:srgbClr val="0070C0"/>
              </a:solidFill>
            </a:endParaRPr>
          </a:p>
        </p:txBody>
      </p:sp>
      <p:cxnSp>
        <p:nvCxnSpPr>
          <p:cNvPr id="7" name="Straight Arrow Connector 6">
            <a:extLst>
              <a:ext uri="{FF2B5EF4-FFF2-40B4-BE49-F238E27FC236}">
                <a16:creationId xmlns:a16="http://schemas.microsoft.com/office/drawing/2014/main" id="{0738ED0B-1F21-41E8-A926-047321755512}"/>
              </a:ext>
            </a:extLst>
          </p:cNvPr>
          <p:cNvCxnSpPr>
            <a:cxnSpLocks/>
          </p:cNvCxnSpPr>
          <p:nvPr/>
        </p:nvCxnSpPr>
        <p:spPr>
          <a:xfrm>
            <a:off x="7232666" y="3961001"/>
            <a:ext cx="1263634" cy="506224"/>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FC13C1E8-D7A0-4555-8919-EE023E1FCDC7}"/>
              </a:ext>
            </a:extLst>
          </p:cNvPr>
          <p:cNvSpPr/>
          <p:nvPr/>
        </p:nvSpPr>
        <p:spPr>
          <a:xfrm>
            <a:off x="8569356" y="3961001"/>
            <a:ext cx="3174969" cy="1323439"/>
          </a:xfrm>
          <a:prstGeom prst="rect">
            <a:avLst/>
          </a:prstGeom>
          <a:ln w="38100">
            <a:solidFill>
              <a:srgbClr val="0070C0"/>
            </a:solidFill>
          </a:ln>
        </p:spPr>
        <p:txBody>
          <a:bodyPr wrap="square">
            <a:spAutoFit/>
          </a:bodyPr>
          <a:lstStyle/>
          <a:p>
            <a:r>
              <a:rPr lang="en-US" sz="2000" b="1" i="1" dirty="0">
                <a:solidFill>
                  <a:srgbClr val="0070C0"/>
                </a:solidFill>
              </a:rPr>
              <a:t>Sidebar: Posner likes to cite academic articles – but mainly those written by Chicago-school professors</a:t>
            </a:r>
            <a:endParaRPr lang="en-US" sz="2000" dirty="0">
              <a:solidFill>
                <a:srgbClr val="0070C0"/>
              </a:solidFill>
            </a:endParaRPr>
          </a:p>
        </p:txBody>
      </p:sp>
    </p:spTree>
    <p:extLst>
      <p:ext uri="{BB962C8B-B14F-4D97-AF65-F5344CB8AC3E}">
        <p14:creationId xmlns:p14="http://schemas.microsoft.com/office/powerpoint/2010/main" val="24152846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483A390-C947-43E3-81EA-CF47112358BA}"/>
              </a:ext>
            </a:extLst>
          </p:cNvPr>
          <p:cNvSpPr>
            <a:spLocks noGrp="1"/>
          </p:cNvSpPr>
          <p:nvPr>
            <p:ph idx="1"/>
          </p:nvPr>
        </p:nvSpPr>
        <p:spPr>
          <a:xfrm>
            <a:off x="838201" y="1253330"/>
            <a:ext cx="6467474" cy="5242719"/>
          </a:xfrm>
        </p:spPr>
        <p:txBody>
          <a:bodyPr>
            <a:normAutofit fontScale="62500" lnSpcReduction="20000"/>
          </a:bodyPr>
          <a:lstStyle/>
          <a:p>
            <a:pPr marL="0" indent="0">
              <a:lnSpc>
                <a:spcPct val="110000"/>
              </a:lnSpc>
              <a:buNone/>
            </a:pPr>
            <a:r>
              <a:rPr lang="en-US" dirty="0">
                <a:latin typeface="Times New Roman" panose="02020603050405020304" pitchFamily="18" charset="0"/>
                <a:cs typeface="Times New Roman" panose="02020603050405020304" pitchFamily="18" charset="0"/>
              </a:rPr>
              <a:t>There is also evidence (again contested, and again this is irrelevant to whether summary judgment was properly granted) that </a:t>
            </a:r>
            <a:r>
              <a:rPr lang="en-US" dirty="0">
                <a:solidFill>
                  <a:srgbClr val="C00000"/>
                </a:solidFill>
                <a:latin typeface="Times New Roman" panose="02020603050405020304" pitchFamily="18" charset="0"/>
                <a:cs typeface="Times New Roman" panose="02020603050405020304" pitchFamily="18" charset="0"/>
              </a:rPr>
              <a:t>the reasons the producers gave for refusing to sell to JTC were </a:t>
            </a:r>
            <a:r>
              <a:rPr lang="en-US" b="1" dirty="0">
                <a:solidFill>
                  <a:srgbClr val="C00000"/>
                </a:solidFill>
                <a:highlight>
                  <a:srgbClr val="FFFF00"/>
                </a:highlight>
                <a:latin typeface="Times New Roman" panose="02020603050405020304" pitchFamily="18" charset="0"/>
                <a:cs typeface="Times New Roman" panose="02020603050405020304" pitchFamily="18" charset="0"/>
              </a:rPr>
              <a:t>pretextual</a:t>
            </a:r>
            <a:r>
              <a:rPr lang="en-US" i="1"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 for example, that JTC was not a good credit risk, even though when JTC offered to pay cash the producers still refused to sell to it. </a:t>
            </a:r>
            <a:r>
              <a:rPr lang="en-US" dirty="0">
                <a:solidFill>
                  <a:srgbClr val="C00000"/>
                </a:solidFill>
                <a:latin typeface="Times New Roman" panose="02020603050405020304" pitchFamily="18" charset="0"/>
                <a:cs typeface="Times New Roman" panose="02020603050405020304" pitchFamily="18" charset="0"/>
              </a:rPr>
              <a:t>This suggests that the real reason for the refusal </a:t>
            </a:r>
            <a:r>
              <a:rPr lang="en-US" dirty="0">
                <a:latin typeface="Times New Roman" panose="02020603050405020304" pitchFamily="18" charset="0"/>
                <a:cs typeface="Times New Roman" panose="02020603050405020304" pitchFamily="18" charset="0"/>
              </a:rPr>
              <a:t>was one that the producers didn't want to acknowledge – namely that they were being compensated by the cartel for refusing to sell to a customer whom otherwise they would have been happy to sell to. </a:t>
            </a:r>
            <a:r>
              <a:rPr lang="en-US" dirty="0">
                <a:solidFill>
                  <a:srgbClr val="C00000"/>
                </a:solidFill>
                <a:latin typeface="Times New Roman" panose="02020603050405020304" pitchFamily="18" charset="0"/>
                <a:cs typeface="Times New Roman" panose="02020603050405020304" pitchFamily="18" charset="0"/>
              </a:rPr>
              <a:t>The combination of the price difference with the evidence of pretext support an inference that the producers were being compensated by the applicators for shoring up the cartel by boycotting an applicator that was competing with the cartel. </a:t>
            </a:r>
            <a:r>
              <a:rPr lang="en-US" dirty="0">
                <a:latin typeface="Times New Roman" panose="02020603050405020304" pitchFamily="18" charset="0"/>
                <a:cs typeface="Times New Roman" panose="02020603050405020304" pitchFamily="18" charset="0"/>
              </a:rPr>
              <a:t>If so (if the producers were working for the cartel) they were part of the applicators' conspiracy, and for the injury that they inflicted on JTC as agents of the applicators' cartel by denying JTC a source of supply the members of the cartel, three of which are the remaining defendants, would be culpable under elementary principles of both conspiracy law and agency law. </a:t>
            </a:r>
          </a:p>
        </p:txBody>
      </p:sp>
      <p:sp>
        <p:nvSpPr>
          <p:cNvPr id="4" name="Title 1">
            <a:extLst>
              <a:ext uri="{FF2B5EF4-FFF2-40B4-BE49-F238E27FC236}">
                <a16:creationId xmlns:a16="http://schemas.microsoft.com/office/drawing/2014/main" id="{83358402-E847-4B5F-8FB7-FA9F0906605E}"/>
              </a:ext>
            </a:extLst>
          </p:cNvPr>
          <p:cNvSpPr>
            <a:spLocks noGrp="1"/>
          </p:cNvSpPr>
          <p:nvPr>
            <p:ph type="title"/>
          </p:nvPr>
        </p:nvSpPr>
        <p:spPr>
          <a:xfrm>
            <a:off x="571500" y="266701"/>
            <a:ext cx="10515600" cy="1325563"/>
          </a:xfrm>
        </p:spPr>
        <p:txBody>
          <a:bodyPr/>
          <a:lstStyle/>
          <a:p>
            <a:r>
              <a:rPr lang="en-US" dirty="0"/>
              <a:t>Suspicion of Competitor Complaints</a:t>
            </a:r>
          </a:p>
        </p:txBody>
      </p:sp>
      <p:cxnSp>
        <p:nvCxnSpPr>
          <p:cNvPr id="5" name="Straight Arrow Connector 4">
            <a:extLst>
              <a:ext uri="{FF2B5EF4-FFF2-40B4-BE49-F238E27FC236}">
                <a16:creationId xmlns:a16="http://schemas.microsoft.com/office/drawing/2014/main" id="{0C467204-3A74-46A7-AF8E-C63A69DE6292}"/>
              </a:ext>
            </a:extLst>
          </p:cNvPr>
          <p:cNvCxnSpPr>
            <a:cxnSpLocks/>
          </p:cNvCxnSpPr>
          <p:nvPr/>
        </p:nvCxnSpPr>
        <p:spPr>
          <a:xfrm flipV="1">
            <a:off x="6799352" y="1343025"/>
            <a:ext cx="1277848" cy="373065"/>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A249B7D3-6BF4-433E-BD2F-9145AB37C03C}"/>
              </a:ext>
            </a:extLst>
          </p:cNvPr>
          <p:cNvSpPr/>
          <p:nvPr/>
        </p:nvSpPr>
        <p:spPr>
          <a:xfrm>
            <a:off x="8345518" y="541018"/>
            <a:ext cx="3174969" cy="2554545"/>
          </a:xfrm>
          <a:prstGeom prst="rect">
            <a:avLst/>
          </a:prstGeom>
          <a:ln w="38100">
            <a:solidFill>
              <a:srgbClr val="0070C0"/>
            </a:solidFill>
          </a:ln>
        </p:spPr>
        <p:txBody>
          <a:bodyPr wrap="square">
            <a:spAutoFit/>
          </a:bodyPr>
          <a:lstStyle/>
          <a:p>
            <a:r>
              <a:rPr lang="en-US" sz="2000" b="1" i="1" dirty="0">
                <a:solidFill>
                  <a:srgbClr val="0070C0"/>
                </a:solidFill>
              </a:rPr>
              <a:t>Important issue in exclusion cases. Were there valid efficiency justification for the exclusion?  </a:t>
            </a:r>
          </a:p>
          <a:p>
            <a:endParaRPr lang="en-US" sz="2000" b="1" i="1" dirty="0">
              <a:solidFill>
                <a:srgbClr val="0070C0"/>
              </a:solidFill>
            </a:endParaRPr>
          </a:p>
          <a:p>
            <a:r>
              <a:rPr lang="en-US" sz="2000" b="1" i="1" dirty="0">
                <a:solidFill>
                  <a:srgbClr val="0070C0"/>
                </a:solidFill>
              </a:rPr>
              <a:t>Or were the claims just “pretextual”?  (They often are!)</a:t>
            </a:r>
            <a:endParaRPr lang="en-US" sz="2000" dirty="0">
              <a:solidFill>
                <a:srgbClr val="0070C0"/>
              </a:solidFill>
            </a:endParaRPr>
          </a:p>
        </p:txBody>
      </p:sp>
      <p:cxnSp>
        <p:nvCxnSpPr>
          <p:cNvPr id="8" name="Straight Arrow Connector 7">
            <a:extLst>
              <a:ext uri="{FF2B5EF4-FFF2-40B4-BE49-F238E27FC236}">
                <a16:creationId xmlns:a16="http://schemas.microsoft.com/office/drawing/2014/main" id="{8190D7D6-CE77-4148-AAF6-072FFBCA09F7}"/>
              </a:ext>
            </a:extLst>
          </p:cNvPr>
          <p:cNvCxnSpPr>
            <a:cxnSpLocks/>
          </p:cNvCxnSpPr>
          <p:nvPr/>
        </p:nvCxnSpPr>
        <p:spPr>
          <a:xfrm flipV="1">
            <a:off x="7438276" y="3772808"/>
            <a:ext cx="834186" cy="18236"/>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2A245CB6-50BF-4AEA-977C-6EC2A2A02BC1}"/>
              </a:ext>
            </a:extLst>
          </p:cNvPr>
          <p:cNvSpPr/>
          <p:nvPr/>
        </p:nvSpPr>
        <p:spPr>
          <a:xfrm>
            <a:off x="8345518" y="3266584"/>
            <a:ext cx="3174969" cy="1323439"/>
          </a:xfrm>
          <a:prstGeom prst="rect">
            <a:avLst/>
          </a:prstGeom>
          <a:ln w="38100">
            <a:solidFill>
              <a:srgbClr val="0070C0"/>
            </a:solidFill>
          </a:ln>
        </p:spPr>
        <p:txBody>
          <a:bodyPr wrap="square">
            <a:spAutoFit/>
          </a:bodyPr>
          <a:lstStyle/>
          <a:p>
            <a:r>
              <a:rPr lang="en-US" sz="2000" b="1" i="1" dirty="0">
                <a:solidFill>
                  <a:srgbClr val="0070C0"/>
                </a:solidFill>
              </a:rPr>
              <a:t>Note inference of anticompetitive purpose from lack of efficiency justifications</a:t>
            </a:r>
            <a:endParaRPr lang="en-US" sz="2000" dirty="0">
              <a:solidFill>
                <a:srgbClr val="0070C0"/>
              </a:solidFill>
            </a:endParaRPr>
          </a:p>
        </p:txBody>
      </p:sp>
      <p:cxnSp>
        <p:nvCxnSpPr>
          <p:cNvPr id="12" name="Straight Arrow Connector 11">
            <a:extLst>
              <a:ext uri="{FF2B5EF4-FFF2-40B4-BE49-F238E27FC236}">
                <a16:creationId xmlns:a16="http://schemas.microsoft.com/office/drawing/2014/main" id="{4BD88699-ABA1-4627-824F-A82F1E5B32C6}"/>
              </a:ext>
            </a:extLst>
          </p:cNvPr>
          <p:cNvCxnSpPr>
            <a:cxnSpLocks/>
          </p:cNvCxnSpPr>
          <p:nvPr/>
        </p:nvCxnSpPr>
        <p:spPr>
          <a:xfrm flipV="1">
            <a:off x="7572376" y="5499767"/>
            <a:ext cx="834186" cy="18236"/>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930E4239-E2D5-4C51-B8BF-F70AC9C4A584}"/>
              </a:ext>
            </a:extLst>
          </p:cNvPr>
          <p:cNvSpPr/>
          <p:nvPr/>
        </p:nvSpPr>
        <p:spPr>
          <a:xfrm>
            <a:off x="8479618" y="4993543"/>
            <a:ext cx="3174969" cy="1015663"/>
          </a:xfrm>
          <a:prstGeom prst="rect">
            <a:avLst/>
          </a:prstGeom>
          <a:ln w="38100">
            <a:solidFill>
              <a:srgbClr val="0070C0"/>
            </a:solidFill>
          </a:ln>
        </p:spPr>
        <p:txBody>
          <a:bodyPr wrap="square">
            <a:spAutoFit/>
          </a:bodyPr>
          <a:lstStyle/>
          <a:p>
            <a:r>
              <a:rPr lang="en-US" sz="2000" b="1" i="1" dirty="0">
                <a:solidFill>
                  <a:srgbClr val="0070C0"/>
                </a:solidFill>
              </a:rPr>
              <a:t>Producers would also be culpable of conspiracy (if they had not settled out)</a:t>
            </a:r>
            <a:endParaRPr lang="en-US" sz="2000" dirty="0">
              <a:solidFill>
                <a:srgbClr val="0070C0"/>
              </a:solidFill>
            </a:endParaRPr>
          </a:p>
        </p:txBody>
      </p:sp>
    </p:spTree>
    <p:extLst>
      <p:ext uri="{BB962C8B-B14F-4D97-AF65-F5344CB8AC3E}">
        <p14:creationId xmlns:p14="http://schemas.microsoft.com/office/powerpoint/2010/main" val="361811100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15754BE-8647-4B12-8058-BDE9007073B4}"/>
              </a:ext>
            </a:extLst>
          </p:cNvPr>
          <p:cNvSpPr>
            <a:spLocks noGrp="1"/>
          </p:cNvSpPr>
          <p:nvPr>
            <p:ph idx="1"/>
          </p:nvPr>
        </p:nvSpPr>
        <p:spPr>
          <a:xfrm>
            <a:off x="838200" y="1253331"/>
            <a:ext cx="7258050" cy="4351338"/>
          </a:xfrm>
        </p:spPr>
        <p:txBody>
          <a:bodyPr>
            <a:noAutofit/>
          </a:bodyPr>
          <a:lstStyle/>
          <a:p>
            <a:pPr marL="0" indent="0">
              <a:buNone/>
            </a:pPr>
            <a:r>
              <a:rPr lang="en-US" sz="1800" dirty="0">
                <a:latin typeface="Times New Roman" panose="02020603050405020304" pitchFamily="18" charset="0"/>
                <a:cs typeface="Times New Roman" panose="02020603050405020304" pitchFamily="18" charset="0"/>
              </a:rPr>
              <a:t>There may be an innocent explanation for why producers would charge lower prices elsewhere or why they refused to sell to JTC. </a:t>
            </a:r>
            <a:r>
              <a:rPr lang="en-US" sz="1800" dirty="0">
                <a:solidFill>
                  <a:srgbClr val="C00000"/>
                </a:solidFill>
                <a:latin typeface="Times New Roman" panose="02020603050405020304" pitchFamily="18" charset="0"/>
                <a:cs typeface="Times New Roman" panose="02020603050405020304" pitchFamily="18" charset="0"/>
              </a:rPr>
              <a:t>But the only issue for us, in reviewing the grant of summary judgment for these defendants, is whether a rational jury, having before it the evidence developed to date, could conclude (construing the evidence as favorably to the plaintiff as the record permits) that the reason for the producers' refusal to deal with JTC was that they were in cahoots with the cartel to discourage competition in the applicator market</a:t>
            </a:r>
            <a:r>
              <a:rPr lang="en-US" sz="1800" dirty="0">
                <a:latin typeface="Times New Roman" panose="02020603050405020304" pitchFamily="18" charset="0"/>
                <a:cs typeface="Times New Roman" panose="02020603050405020304" pitchFamily="18" charset="0"/>
              </a:rPr>
              <a:t>. Given the </a:t>
            </a:r>
            <a:r>
              <a:rPr lang="en-US" sz="1800" dirty="0">
                <a:solidFill>
                  <a:srgbClr val="C00000"/>
                </a:solidFill>
                <a:latin typeface="Times New Roman" panose="02020603050405020304" pitchFamily="18" charset="0"/>
                <a:cs typeface="Times New Roman" panose="02020603050405020304" pitchFamily="18" charset="0"/>
              </a:rPr>
              <a:t>evidence of cartelization </a:t>
            </a:r>
            <a:r>
              <a:rPr lang="en-US" sz="1800" dirty="0">
                <a:latin typeface="Times New Roman" panose="02020603050405020304" pitchFamily="18" charset="0"/>
                <a:cs typeface="Times New Roman" panose="02020603050405020304" pitchFamily="18" charset="0"/>
              </a:rPr>
              <a:t>at both the applicator and producer level, the suspicious producer price behavior (suggestive of the </a:t>
            </a:r>
            <a:r>
              <a:rPr lang="en-US" sz="1800" dirty="0">
                <a:solidFill>
                  <a:srgbClr val="C00000"/>
                </a:solidFill>
                <a:latin typeface="Times New Roman" panose="02020603050405020304" pitchFamily="18" charset="0"/>
                <a:cs typeface="Times New Roman" panose="02020603050405020304" pitchFamily="18" charset="0"/>
              </a:rPr>
              <a:t>producers' having been "paid off" </a:t>
            </a:r>
            <a:r>
              <a:rPr lang="en-US" sz="1800" dirty="0">
                <a:latin typeface="Times New Roman" panose="02020603050405020304" pitchFamily="18" charset="0"/>
                <a:cs typeface="Times New Roman" panose="02020603050405020304" pitchFamily="18" charset="0"/>
              </a:rPr>
              <a:t>by the cartel to boycott JTC and other upstarts), and the </a:t>
            </a:r>
            <a:r>
              <a:rPr lang="en-US" sz="1800" dirty="0">
                <a:solidFill>
                  <a:srgbClr val="C00000"/>
                </a:solidFill>
                <a:latin typeface="Times New Roman" panose="02020603050405020304" pitchFamily="18" charset="0"/>
                <a:cs typeface="Times New Roman" panose="02020603050405020304" pitchFamily="18" charset="0"/>
              </a:rPr>
              <a:t>pretextual character of the reasons </a:t>
            </a:r>
            <a:r>
              <a:rPr lang="en-US" sz="1800" dirty="0">
                <a:latin typeface="Times New Roman" panose="02020603050405020304" pitchFamily="18" charset="0"/>
                <a:cs typeface="Times New Roman" panose="02020603050405020304" pitchFamily="18" charset="0"/>
              </a:rPr>
              <a:t>the producers gave for the refusal to deal, a </a:t>
            </a:r>
            <a:r>
              <a:rPr lang="en-US" sz="1800" b="1" dirty="0">
                <a:solidFill>
                  <a:srgbClr val="C00000"/>
                </a:solidFill>
                <a:latin typeface="Times New Roman" panose="02020603050405020304" pitchFamily="18" charset="0"/>
                <a:cs typeface="Times New Roman" panose="02020603050405020304" pitchFamily="18" charset="0"/>
              </a:rPr>
              <a:t>rational jury could conclude </a:t>
            </a:r>
            <a:r>
              <a:rPr lang="en-US" sz="1800" dirty="0">
                <a:latin typeface="Times New Roman" panose="02020603050405020304" pitchFamily="18" charset="0"/>
                <a:cs typeface="Times New Roman" panose="02020603050405020304" pitchFamily="18" charset="0"/>
              </a:rPr>
              <a:t>that JTC was indeed the victim of a producers' boycott organized by the applicator defendants. All the evidence that we have discussed is circumstantial, but of course an inference of conspiracy--of, in this case, an informal agreement among the applicators and the producers to deny supply to firms that tried to break into the applicators' </a:t>
            </a:r>
            <a:r>
              <a:rPr lang="en-US" sz="1800" dirty="0" err="1">
                <a:latin typeface="Times New Roman" panose="02020603050405020304" pitchFamily="18" charset="0"/>
                <a:cs typeface="Times New Roman" panose="02020603050405020304" pitchFamily="18" charset="0"/>
              </a:rPr>
              <a:t>cosily</a:t>
            </a:r>
            <a:r>
              <a:rPr lang="en-US" sz="1800" dirty="0">
                <a:latin typeface="Times New Roman" panose="02020603050405020304" pitchFamily="18" charset="0"/>
                <a:cs typeface="Times New Roman" panose="02020603050405020304" pitchFamily="18" charset="0"/>
              </a:rPr>
              <a:t> divided market--can be drawn from </a:t>
            </a:r>
            <a:r>
              <a:rPr lang="en-US" sz="1800" dirty="0">
                <a:solidFill>
                  <a:srgbClr val="C00000"/>
                </a:solidFill>
                <a:latin typeface="Times New Roman" panose="02020603050405020304" pitchFamily="18" charset="0"/>
                <a:cs typeface="Times New Roman" panose="02020603050405020304" pitchFamily="18" charset="0"/>
              </a:rPr>
              <a:t>circumstantial evidence as well as from admissions or other direct testimony of the conspirators' communications with each other</a:t>
            </a:r>
            <a:r>
              <a:rPr lang="en-US" sz="1800" dirty="0">
                <a:latin typeface="Times New Roman" panose="02020603050405020304" pitchFamily="18" charset="0"/>
                <a:cs typeface="Times New Roman" panose="02020603050405020304" pitchFamily="18" charset="0"/>
              </a:rPr>
              <a:t>. JTC has some direct evidence as well. It strikes us as equivocal, and we have not thought it necessary to discuss it; but we do not mean to suggest that it should not be admitted at the trial to which, we conclude, JTC was entitled.</a:t>
            </a:r>
          </a:p>
        </p:txBody>
      </p:sp>
      <p:sp>
        <p:nvSpPr>
          <p:cNvPr id="4" name="Title 1">
            <a:extLst>
              <a:ext uri="{FF2B5EF4-FFF2-40B4-BE49-F238E27FC236}">
                <a16:creationId xmlns:a16="http://schemas.microsoft.com/office/drawing/2014/main" id="{470EB05F-F119-4FE6-8D4F-02EBD1E2ACF0}"/>
              </a:ext>
            </a:extLst>
          </p:cNvPr>
          <p:cNvSpPr>
            <a:spLocks noGrp="1"/>
          </p:cNvSpPr>
          <p:nvPr>
            <p:ph type="title"/>
          </p:nvPr>
        </p:nvSpPr>
        <p:spPr>
          <a:xfrm>
            <a:off x="295275" y="-72232"/>
            <a:ext cx="10515600" cy="1325563"/>
          </a:xfrm>
        </p:spPr>
        <p:txBody>
          <a:bodyPr/>
          <a:lstStyle/>
          <a:p>
            <a:r>
              <a:rPr lang="en-US" dirty="0"/>
              <a:t>Bottom Line: Proof of Exclusionary and Collusive</a:t>
            </a:r>
            <a:br>
              <a:rPr lang="en-US" dirty="0"/>
            </a:br>
            <a:r>
              <a:rPr lang="en-US" dirty="0"/>
              <a:t>Agreement </a:t>
            </a:r>
          </a:p>
        </p:txBody>
      </p:sp>
      <p:cxnSp>
        <p:nvCxnSpPr>
          <p:cNvPr id="5" name="Straight Arrow Connector 4">
            <a:extLst>
              <a:ext uri="{FF2B5EF4-FFF2-40B4-BE49-F238E27FC236}">
                <a16:creationId xmlns:a16="http://schemas.microsoft.com/office/drawing/2014/main" id="{0944BCDA-D3B8-41B6-AE66-76379843D985}"/>
              </a:ext>
            </a:extLst>
          </p:cNvPr>
          <p:cNvCxnSpPr>
            <a:cxnSpLocks/>
          </p:cNvCxnSpPr>
          <p:nvPr/>
        </p:nvCxnSpPr>
        <p:spPr>
          <a:xfrm flipV="1">
            <a:off x="8096250" y="1413059"/>
            <a:ext cx="834186" cy="463366"/>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1130636A-BA9B-499D-ADD1-4667B9C7EB6A}"/>
              </a:ext>
            </a:extLst>
          </p:cNvPr>
          <p:cNvSpPr/>
          <p:nvPr/>
        </p:nvSpPr>
        <p:spPr>
          <a:xfrm>
            <a:off x="9088468" y="705173"/>
            <a:ext cx="2408207" cy="707886"/>
          </a:xfrm>
          <a:prstGeom prst="rect">
            <a:avLst/>
          </a:prstGeom>
          <a:ln w="38100">
            <a:solidFill>
              <a:srgbClr val="0070C0"/>
            </a:solidFill>
          </a:ln>
        </p:spPr>
        <p:txBody>
          <a:bodyPr wrap="square">
            <a:spAutoFit/>
          </a:bodyPr>
          <a:lstStyle/>
          <a:p>
            <a:r>
              <a:rPr lang="en-US" sz="2000" b="1" i="1" dirty="0">
                <a:solidFill>
                  <a:srgbClr val="0070C0"/>
                </a:solidFill>
              </a:rPr>
              <a:t>Summary judgment standard</a:t>
            </a:r>
            <a:endParaRPr lang="en-US" sz="2000" dirty="0">
              <a:solidFill>
                <a:srgbClr val="0070C0"/>
              </a:solidFill>
            </a:endParaRPr>
          </a:p>
        </p:txBody>
      </p:sp>
      <p:cxnSp>
        <p:nvCxnSpPr>
          <p:cNvPr id="7" name="Straight Arrow Connector 6">
            <a:extLst>
              <a:ext uri="{FF2B5EF4-FFF2-40B4-BE49-F238E27FC236}">
                <a16:creationId xmlns:a16="http://schemas.microsoft.com/office/drawing/2014/main" id="{642E3133-ECAA-4C4A-BAD3-43FD9FC71DB0}"/>
              </a:ext>
            </a:extLst>
          </p:cNvPr>
          <p:cNvCxnSpPr>
            <a:cxnSpLocks/>
          </p:cNvCxnSpPr>
          <p:nvPr/>
        </p:nvCxnSpPr>
        <p:spPr>
          <a:xfrm flipV="1">
            <a:off x="8277225" y="2965634"/>
            <a:ext cx="834186" cy="463366"/>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5098E7E4-F8B4-4256-8A89-E0E0A5B5E6E6}"/>
              </a:ext>
            </a:extLst>
          </p:cNvPr>
          <p:cNvSpPr/>
          <p:nvPr/>
        </p:nvSpPr>
        <p:spPr>
          <a:xfrm>
            <a:off x="9202768" y="2695898"/>
            <a:ext cx="2408207" cy="707886"/>
          </a:xfrm>
          <a:prstGeom prst="rect">
            <a:avLst/>
          </a:prstGeom>
          <a:ln w="38100">
            <a:solidFill>
              <a:srgbClr val="0070C0"/>
            </a:solidFill>
          </a:ln>
        </p:spPr>
        <p:txBody>
          <a:bodyPr wrap="square">
            <a:spAutoFit/>
          </a:bodyPr>
          <a:lstStyle/>
          <a:p>
            <a:r>
              <a:rPr lang="en-US" sz="2000" b="1" i="1" dirty="0">
                <a:solidFill>
                  <a:srgbClr val="0070C0"/>
                </a:solidFill>
              </a:rPr>
              <a:t>Evidence exists for a “rational” jury</a:t>
            </a:r>
            <a:endParaRPr lang="en-US" sz="2000" dirty="0">
              <a:solidFill>
                <a:srgbClr val="0070C0"/>
              </a:solidFill>
            </a:endParaRPr>
          </a:p>
        </p:txBody>
      </p:sp>
      <p:cxnSp>
        <p:nvCxnSpPr>
          <p:cNvPr id="9" name="Straight Arrow Connector 8">
            <a:extLst>
              <a:ext uri="{FF2B5EF4-FFF2-40B4-BE49-F238E27FC236}">
                <a16:creationId xmlns:a16="http://schemas.microsoft.com/office/drawing/2014/main" id="{C2D54EB6-2FDC-4A6B-BE2F-6A71770F3F0F}"/>
              </a:ext>
            </a:extLst>
          </p:cNvPr>
          <p:cNvCxnSpPr>
            <a:cxnSpLocks/>
          </p:cNvCxnSpPr>
          <p:nvPr/>
        </p:nvCxnSpPr>
        <p:spPr>
          <a:xfrm flipV="1">
            <a:off x="7791450" y="5276850"/>
            <a:ext cx="902868" cy="227082"/>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722549F7-CA55-4047-B611-6734179C288B}"/>
              </a:ext>
            </a:extLst>
          </p:cNvPr>
          <p:cNvSpPr/>
          <p:nvPr/>
        </p:nvSpPr>
        <p:spPr>
          <a:xfrm>
            <a:off x="9088468" y="4226659"/>
            <a:ext cx="2408207" cy="2554545"/>
          </a:xfrm>
          <a:prstGeom prst="rect">
            <a:avLst/>
          </a:prstGeom>
          <a:ln w="38100">
            <a:solidFill>
              <a:srgbClr val="0070C0"/>
            </a:solidFill>
          </a:ln>
        </p:spPr>
        <p:txBody>
          <a:bodyPr wrap="square">
            <a:spAutoFit/>
          </a:bodyPr>
          <a:lstStyle/>
          <a:p>
            <a:r>
              <a:rPr lang="en-US" sz="2000" b="1" i="1" dirty="0">
                <a:solidFill>
                  <a:srgbClr val="0070C0"/>
                </a:solidFill>
              </a:rPr>
              <a:t>Direct evidence of “communications” among conspirators also is important – generally more important than the “circumstantial evidence”</a:t>
            </a:r>
            <a:endParaRPr lang="en-US" sz="2000" dirty="0">
              <a:solidFill>
                <a:srgbClr val="0070C0"/>
              </a:solidFill>
            </a:endParaRPr>
          </a:p>
        </p:txBody>
      </p:sp>
    </p:spTree>
    <p:extLst>
      <p:ext uri="{BB962C8B-B14F-4D97-AF65-F5344CB8AC3E}">
        <p14:creationId xmlns:p14="http://schemas.microsoft.com/office/powerpoint/2010/main" val="33717107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AC953A-B21C-4788-9E84-6B9EEDC634C7}"/>
              </a:ext>
            </a:extLst>
          </p:cNvPr>
          <p:cNvSpPr>
            <a:spLocks noGrp="1"/>
          </p:cNvSpPr>
          <p:nvPr>
            <p:ph type="title"/>
          </p:nvPr>
        </p:nvSpPr>
        <p:spPr>
          <a:xfrm>
            <a:off x="395926" y="1709738"/>
            <a:ext cx="10951524" cy="2852737"/>
          </a:xfrm>
        </p:spPr>
        <p:txBody>
          <a:bodyPr>
            <a:noAutofit/>
          </a:bodyPr>
          <a:lstStyle/>
          <a:p>
            <a:pPr algn="ctr"/>
            <a:r>
              <a:rPr lang="en-US" sz="3600" dirty="0"/>
              <a:t>Two Section 1 Case Studies</a:t>
            </a:r>
            <a:br>
              <a:rPr lang="en-US" sz="3600" dirty="0"/>
            </a:br>
            <a:br>
              <a:rPr lang="en-US" sz="3600" dirty="0"/>
            </a:br>
            <a:br>
              <a:rPr lang="en-US" sz="3600" dirty="0"/>
            </a:br>
            <a:r>
              <a:rPr lang="en-US" sz="3600" dirty="0"/>
              <a:t>-- </a:t>
            </a:r>
            <a:r>
              <a:rPr lang="en-US" sz="3600" i="1" dirty="0"/>
              <a:t>ADM (</a:t>
            </a:r>
            <a:r>
              <a:rPr lang="en-US" sz="3600" dirty="0"/>
              <a:t>Lysine) (Collusion)</a:t>
            </a:r>
            <a:br>
              <a:rPr lang="en-US" sz="3600" dirty="0"/>
            </a:br>
            <a:r>
              <a:rPr lang="en-US" sz="3600" dirty="0"/>
              <a:t>-- </a:t>
            </a:r>
            <a:r>
              <a:rPr lang="en-US" sz="3600" i="1" dirty="0"/>
              <a:t>JTC </a:t>
            </a:r>
            <a:r>
              <a:rPr lang="en-US" sz="3600" dirty="0"/>
              <a:t>Petroleum (Exclusion to support Collusion)</a:t>
            </a:r>
          </a:p>
        </p:txBody>
      </p:sp>
      <p:sp>
        <p:nvSpPr>
          <p:cNvPr id="3" name="Text Placeholder 2">
            <a:extLst>
              <a:ext uri="{FF2B5EF4-FFF2-40B4-BE49-F238E27FC236}">
                <a16:creationId xmlns:a16="http://schemas.microsoft.com/office/drawing/2014/main" id="{5D984D52-801F-4A51-B8D1-44DA4C4D2541}"/>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9A4A7A7C-8400-439D-8E93-B7E2FF708D37}"/>
              </a:ext>
            </a:extLst>
          </p:cNvPr>
          <p:cNvSpPr>
            <a:spLocks noGrp="1"/>
          </p:cNvSpPr>
          <p:nvPr>
            <p:ph type="sldNum" sz="quarter" idx="12"/>
          </p:nvPr>
        </p:nvSpPr>
        <p:spPr/>
        <p:txBody>
          <a:bodyPr/>
          <a:lstStyle/>
          <a:p>
            <a:fld id="{B860579A-1FF0-4BB7-B3E0-9F77702503E1}" type="slidenum">
              <a:rPr lang="en-US" smtClean="0"/>
              <a:t>5</a:t>
            </a:fld>
            <a:endParaRPr lang="en-US"/>
          </a:p>
        </p:txBody>
      </p:sp>
    </p:spTree>
    <p:extLst>
      <p:ext uri="{BB962C8B-B14F-4D97-AF65-F5344CB8AC3E}">
        <p14:creationId xmlns:p14="http://schemas.microsoft.com/office/powerpoint/2010/main" val="279895436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443586-50AC-464F-A15E-55337B5AF93A}"/>
              </a:ext>
            </a:extLst>
          </p:cNvPr>
          <p:cNvSpPr>
            <a:spLocks noGrp="1"/>
          </p:cNvSpPr>
          <p:nvPr>
            <p:ph type="title"/>
          </p:nvPr>
        </p:nvSpPr>
        <p:spPr/>
        <p:txBody>
          <a:bodyPr/>
          <a:lstStyle/>
          <a:p>
            <a:r>
              <a:rPr lang="en-US" dirty="0"/>
              <a:t>Exclusion Conduct “Bubble Diagram” to Show the Economic Reasoning</a:t>
            </a:r>
          </a:p>
        </p:txBody>
      </p:sp>
      <p:sp>
        <p:nvSpPr>
          <p:cNvPr id="3" name="Content Placeholder 2">
            <a:extLst>
              <a:ext uri="{FF2B5EF4-FFF2-40B4-BE49-F238E27FC236}">
                <a16:creationId xmlns:a16="http://schemas.microsoft.com/office/drawing/2014/main" id="{638E4FC0-4116-4EB1-A060-1FE22B312994}"/>
              </a:ext>
            </a:extLst>
          </p:cNvPr>
          <p:cNvSpPr>
            <a:spLocks noGrp="1"/>
          </p:cNvSpPr>
          <p:nvPr>
            <p:ph idx="1"/>
          </p:nvPr>
        </p:nvSpPr>
        <p:spPr/>
        <p:txBody>
          <a:bodyPr/>
          <a:lstStyle/>
          <a:p>
            <a:pPr marL="0" indent="0">
              <a:buNone/>
            </a:pPr>
            <a:r>
              <a:rPr lang="en-US" dirty="0"/>
              <a:t> </a:t>
            </a:r>
          </a:p>
        </p:txBody>
      </p:sp>
      <p:sp>
        <p:nvSpPr>
          <p:cNvPr id="4" name="Slide Number Placeholder 3">
            <a:extLst>
              <a:ext uri="{FF2B5EF4-FFF2-40B4-BE49-F238E27FC236}">
                <a16:creationId xmlns:a16="http://schemas.microsoft.com/office/drawing/2014/main" id="{9E8817A7-0857-447D-B5F8-68D08715161D}"/>
              </a:ext>
            </a:extLst>
          </p:cNvPr>
          <p:cNvSpPr>
            <a:spLocks noGrp="1"/>
          </p:cNvSpPr>
          <p:nvPr>
            <p:ph type="sldNum" sz="quarter" idx="12"/>
          </p:nvPr>
        </p:nvSpPr>
        <p:spPr/>
        <p:txBody>
          <a:bodyPr/>
          <a:lstStyle/>
          <a:p>
            <a:fld id="{B860579A-1FF0-4BB7-B3E0-9F77702503E1}" type="slidenum">
              <a:rPr lang="en-US" smtClean="0"/>
              <a:t>50</a:t>
            </a:fld>
            <a:endParaRPr lang="en-US"/>
          </a:p>
        </p:txBody>
      </p:sp>
      <p:sp>
        <p:nvSpPr>
          <p:cNvPr id="5" name="Rectangle 4">
            <a:extLst>
              <a:ext uri="{FF2B5EF4-FFF2-40B4-BE49-F238E27FC236}">
                <a16:creationId xmlns:a16="http://schemas.microsoft.com/office/drawing/2014/main" id="{4C7AFCE6-29CE-4192-B104-9257A6069D3A}"/>
              </a:ext>
            </a:extLst>
          </p:cNvPr>
          <p:cNvSpPr/>
          <p:nvPr/>
        </p:nvSpPr>
        <p:spPr>
          <a:xfrm>
            <a:off x="3667125" y="1938451"/>
            <a:ext cx="2428875" cy="65563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latin typeface="Times New Roman" pitchFamily="18" charset="0"/>
                <a:cs typeface="Times New Roman" pitchFamily="18" charset="0"/>
              </a:rPr>
              <a:t>Local Asphalt</a:t>
            </a:r>
          </a:p>
          <a:p>
            <a:pPr algn="ctr">
              <a:defRPr/>
            </a:pPr>
            <a:r>
              <a:rPr lang="en-US" b="1" dirty="0">
                <a:solidFill>
                  <a:schemeClr val="tx1"/>
                </a:solidFill>
                <a:latin typeface="Times New Roman" pitchFamily="18" charset="0"/>
                <a:cs typeface="Times New Roman" pitchFamily="18" charset="0"/>
              </a:rPr>
              <a:t>Suppliers</a:t>
            </a:r>
          </a:p>
        </p:txBody>
      </p:sp>
      <p:sp>
        <p:nvSpPr>
          <p:cNvPr id="6" name="Oval 5">
            <a:extLst>
              <a:ext uri="{FF2B5EF4-FFF2-40B4-BE49-F238E27FC236}">
                <a16:creationId xmlns:a16="http://schemas.microsoft.com/office/drawing/2014/main" id="{DD37A5AC-89F0-49E7-BB4B-5F4C4FECBBCC}"/>
              </a:ext>
            </a:extLst>
          </p:cNvPr>
          <p:cNvSpPr/>
          <p:nvPr/>
        </p:nvSpPr>
        <p:spPr>
          <a:xfrm>
            <a:off x="5295900" y="3522671"/>
            <a:ext cx="1600200" cy="7620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chemeClr val="tx1"/>
                </a:solidFill>
                <a:latin typeface="Times New Roman" pitchFamily="18" charset="0"/>
                <a:cs typeface="Times New Roman" pitchFamily="18" charset="0"/>
              </a:rPr>
              <a:t>JTC</a:t>
            </a:r>
          </a:p>
          <a:p>
            <a:pPr algn="ctr">
              <a:defRPr/>
            </a:pPr>
            <a:r>
              <a:rPr lang="en-US" sz="1400" b="1" dirty="0">
                <a:solidFill>
                  <a:schemeClr val="tx1"/>
                </a:solidFill>
                <a:latin typeface="Times New Roman" pitchFamily="18" charset="0"/>
                <a:cs typeface="Times New Roman" pitchFamily="18" charset="0"/>
              </a:rPr>
              <a:t>(Maverick Rival</a:t>
            </a:r>
            <a:r>
              <a:rPr lang="en-US" b="1" dirty="0">
                <a:solidFill>
                  <a:schemeClr val="tx1"/>
                </a:solidFill>
                <a:latin typeface="Times New Roman" pitchFamily="18" charset="0"/>
                <a:cs typeface="Times New Roman" pitchFamily="18" charset="0"/>
              </a:rPr>
              <a:t>)</a:t>
            </a:r>
          </a:p>
        </p:txBody>
      </p:sp>
      <p:cxnSp>
        <p:nvCxnSpPr>
          <p:cNvPr id="7" name="Straight Arrow Connector 6">
            <a:extLst>
              <a:ext uri="{FF2B5EF4-FFF2-40B4-BE49-F238E27FC236}">
                <a16:creationId xmlns:a16="http://schemas.microsoft.com/office/drawing/2014/main" id="{53971093-C80A-41D5-94D4-93985653FC2F}"/>
              </a:ext>
            </a:extLst>
          </p:cNvPr>
          <p:cNvCxnSpPr>
            <a:cxnSpLocks/>
            <a:stCxn id="7" idx="0"/>
          </p:cNvCxnSpPr>
          <p:nvPr/>
        </p:nvCxnSpPr>
        <p:spPr>
          <a:xfrm flipV="1">
            <a:off x="4137823" y="2721768"/>
            <a:ext cx="614360" cy="699295"/>
          </a:xfrm>
          <a:prstGeom prst="straightConnector1">
            <a:avLst/>
          </a:prstGeom>
          <a:ln w="38100">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Hexagon 8">
            <a:extLst>
              <a:ext uri="{FF2B5EF4-FFF2-40B4-BE49-F238E27FC236}">
                <a16:creationId xmlns:a16="http://schemas.microsoft.com/office/drawing/2014/main" id="{81CFC031-49F9-42D7-AFE2-6FEC2F542375}"/>
              </a:ext>
            </a:extLst>
          </p:cNvPr>
          <p:cNvSpPr/>
          <p:nvPr/>
        </p:nvSpPr>
        <p:spPr>
          <a:xfrm>
            <a:off x="4291814" y="5149466"/>
            <a:ext cx="1665287" cy="685800"/>
          </a:xfrm>
          <a:prstGeom prst="hexag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chemeClr val="tx1"/>
                </a:solidFill>
                <a:latin typeface="Times New Roman" pitchFamily="18" charset="0"/>
                <a:cs typeface="Times New Roman" pitchFamily="18" charset="0"/>
              </a:rPr>
              <a:t>Municipalities</a:t>
            </a:r>
          </a:p>
        </p:txBody>
      </p:sp>
      <p:sp>
        <p:nvSpPr>
          <p:cNvPr id="11" name="Oval 10">
            <a:extLst>
              <a:ext uri="{FF2B5EF4-FFF2-40B4-BE49-F238E27FC236}">
                <a16:creationId xmlns:a16="http://schemas.microsoft.com/office/drawing/2014/main" id="{6C6B1870-613B-4F9D-9D2C-DAB7A1854812}"/>
              </a:ext>
            </a:extLst>
          </p:cNvPr>
          <p:cNvSpPr/>
          <p:nvPr/>
        </p:nvSpPr>
        <p:spPr>
          <a:xfrm>
            <a:off x="2909888" y="3435363"/>
            <a:ext cx="2209799" cy="93661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chemeClr val="tx1"/>
                </a:solidFill>
                <a:latin typeface="Times New Roman" pitchFamily="18" charset="0"/>
                <a:cs typeface="Times New Roman" pitchFamily="18" charset="0"/>
              </a:rPr>
              <a:t>Asphalt</a:t>
            </a:r>
          </a:p>
          <a:p>
            <a:pPr algn="ctr">
              <a:defRPr/>
            </a:pPr>
            <a:r>
              <a:rPr lang="en-US" sz="1400" b="1" dirty="0">
                <a:solidFill>
                  <a:schemeClr val="tx1"/>
                </a:solidFill>
                <a:latin typeface="Times New Roman" pitchFamily="18" charset="0"/>
                <a:cs typeface="Times New Roman" pitchFamily="18" charset="0"/>
              </a:rPr>
              <a:t>Applicators</a:t>
            </a:r>
          </a:p>
          <a:p>
            <a:pPr algn="ctr">
              <a:defRPr/>
            </a:pPr>
            <a:r>
              <a:rPr lang="en-US" sz="1400" b="1" dirty="0">
                <a:solidFill>
                  <a:schemeClr val="tx1"/>
                </a:solidFill>
                <a:latin typeface="Times New Roman" pitchFamily="18" charset="0"/>
                <a:cs typeface="Times New Roman" pitchFamily="18" charset="0"/>
              </a:rPr>
              <a:t>(Cartel Members)</a:t>
            </a:r>
          </a:p>
        </p:txBody>
      </p:sp>
      <p:cxnSp>
        <p:nvCxnSpPr>
          <p:cNvPr id="12" name="Straight Arrow Connector 11">
            <a:extLst>
              <a:ext uri="{FF2B5EF4-FFF2-40B4-BE49-F238E27FC236}">
                <a16:creationId xmlns:a16="http://schemas.microsoft.com/office/drawing/2014/main" id="{F82435FF-216A-404F-B1A9-242AE7823126}"/>
              </a:ext>
            </a:extLst>
          </p:cNvPr>
          <p:cNvCxnSpPr>
            <a:cxnSpLocks/>
          </p:cNvCxnSpPr>
          <p:nvPr/>
        </p:nvCxnSpPr>
        <p:spPr>
          <a:xfrm flipH="1" flipV="1">
            <a:off x="4208863" y="4424976"/>
            <a:ext cx="472280" cy="674674"/>
          </a:xfrm>
          <a:prstGeom prst="straightConnector1">
            <a:avLst/>
          </a:prstGeom>
          <a:ln w="38100">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39609E5D-6626-4712-BA71-4839AFE7B030}"/>
              </a:ext>
            </a:extLst>
          </p:cNvPr>
          <p:cNvCxnSpPr>
            <a:cxnSpLocks/>
          </p:cNvCxnSpPr>
          <p:nvPr/>
        </p:nvCxnSpPr>
        <p:spPr>
          <a:xfrm flipH="1" flipV="1">
            <a:off x="5210175" y="2738631"/>
            <a:ext cx="666750" cy="696733"/>
          </a:xfrm>
          <a:prstGeom prst="straightConnector1">
            <a:avLst/>
          </a:prstGeom>
          <a:ln w="38100">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C972BF48-77E7-4924-A1A1-0441432B5B95}"/>
              </a:ext>
            </a:extLst>
          </p:cNvPr>
          <p:cNvCxnSpPr>
            <a:cxnSpLocks/>
            <a:stCxn id="17" idx="0"/>
          </p:cNvCxnSpPr>
          <p:nvPr/>
        </p:nvCxnSpPr>
        <p:spPr>
          <a:xfrm flipV="1">
            <a:off x="5604675" y="4433691"/>
            <a:ext cx="367503" cy="612980"/>
          </a:xfrm>
          <a:prstGeom prst="straightConnector1">
            <a:avLst/>
          </a:prstGeom>
          <a:ln w="38100">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487999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a:extLst>
              <a:ext uri="{FF2B5EF4-FFF2-40B4-BE49-F238E27FC236}">
                <a16:creationId xmlns:a16="http://schemas.microsoft.com/office/drawing/2014/main" id="{D73542D8-6E27-403A-ADCB-81E4EFDC8363}"/>
              </a:ext>
            </a:extLst>
          </p:cNvPr>
          <p:cNvSpPr txBox="1">
            <a:spLocks/>
          </p:cNvSpPr>
          <p:nvPr/>
        </p:nvSpPr>
        <p:spPr bwMode="auto">
          <a:xfrm>
            <a:off x="3141663" y="343294"/>
            <a:ext cx="5143500" cy="64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eaLnBrk="1" hangingPunct="1">
              <a:spcBef>
                <a:spcPct val="0"/>
              </a:spcBef>
              <a:buFontTx/>
              <a:buNone/>
            </a:pPr>
            <a:r>
              <a:rPr lang="en-US" altLang="en-US" sz="2800" dirty="0">
                <a:latin typeface="Times New Roman" panose="02020603050405020304" pitchFamily="18" charset="0"/>
              </a:rPr>
              <a:t>Figure 1-13:</a:t>
            </a:r>
            <a:br>
              <a:rPr lang="en-US" altLang="en-US" sz="2800" dirty="0">
                <a:latin typeface="Times New Roman" panose="02020603050405020304" pitchFamily="18" charset="0"/>
              </a:rPr>
            </a:br>
            <a:r>
              <a:rPr lang="en-US" altLang="en-US" sz="2800" dirty="0">
                <a:latin typeface="Times New Roman" panose="02020603050405020304" pitchFamily="18" charset="0"/>
              </a:rPr>
              <a:t>Picturing the Alleged </a:t>
            </a:r>
            <a:r>
              <a:rPr lang="en-US" altLang="en-US" sz="2800" dirty="0" err="1">
                <a:latin typeface="Times New Roman" panose="02020603050405020304" pitchFamily="18" charset="0"/>
              </a:rPr>
              <a:t>JTC</a:t>
            </a:r>
            <a:r>
              <a:rPr lang="en-US" altLang="en-US" sz="2800" dirty="0">
                <a:latin typeface="Times New Roman" panose="02020603050405020304" pitchFamily="18" charset="0"/>
              </a:rPr>
              <a:t> Conspiracy</a:t>
            </a:r>
            <a:endParaRPr lang="en-US" altLang="en-US" sz="2800" dirty="0">
              <a:latin typeface="Calibri" panose="020F0502020204030204" pitchFamily="34" charset="0"/>
            </a:endParaRPr>
          </a:p>
        </p:txBody>
      </p:sp>
      <p:sp>
        <p:nvSpPr>
          <p:cNvPr id="3" name="Rectangle 2">
            <a:extLst>
              <a:ext uri="{FF2B5EF4-FFF2-40B4-BE49-F238E27FC236}">
                <a16:creationId xmlns:a16="http://schemas.microsoft.com/office/drawing/2014/main" id="{14ED0AFC-4185-476F-AA8A-5AAEC47E0AC0}"/>
              </a:ext>
            </a:extLst>
          </p:cNvPr>
          <p:cNvSpPr/>
          <p:nvPr/>
        </p:nvSpPr>
        <p:spPr>
          <a:xfrm>
            <a:off x="3944948" y="1752406"/>
            <a:ext cx="3675052" cy="69952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latin typeface="Times New Roman" pitchFamily="18" charset="0"/>
                <a:cs typeface="Times New Roman" pitchFamily="18" charset="0"/>
              </a:rPr>
              <a:t>Local Asphalt</a:t>
            </a:r>
          </a:p>
          <a:p>
            <a:pPr algn="ctr">
              <a:defRPr/>
            </a:pPr>
            <a:r>
              <a:rPr lang="en-US" b="1" dirty="0">
                <a:solidFill>
                  <a:schemeClr val="tx1"/>
                </a:solidFill>
                <a:latin typeface="Times New Roman" pitchFamily="18" charset="0"/>
                <a:cs typeface="Times New Roman" pitchFamily="18" charset="0"/>
              </a:rPr>
              <a:t>Suppliers</a:t>
            </a:r>
          </a:p>
        </p:txBody>
      </p:sp>
      <p:sp>
        <p:nvSpPr>
          <p:cNvPr id="4" name="Oval 3">
            <a:extLst>
              <a:ext uri="{FF2B5EF4-FFF2-40B4-BE49-F238E27FC236}">
                <a16:creationId xmlns:a16="http://schemas.microsoft.com/office/drawing/2014/main" id="{71D57416-19A6-44C5-8C20-716C255B98FA}"/>
              </a:ext>
            </a:extLst>
          </p:cNvPr>
          <p:cNvSpPr/>
          <p:nvPr/>
        </p:nvSpPr>
        <p:spPr>
          <a:xfrm>
            <a:off x="4572001" y="3243265"/>
            <a:ext cx="2209799" cy="93661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chemeClr val="tx1"/>
                </a:solidFill>
                <a:latin typeface="Times New Roman" pitchFamily="18" charset="0"/>
                <a:cs typeface="Times New Roman" pitchFamily="18" charset="0"/>
              </a:rPr>
              <a:t>Asphalt</a:t>
            </a:r>
          </a:p>
          <a:p>
            <a:pPr algn="ctr">
              <a:defRPr/>
            </a:pPr>
            <a:r>
              <a:rPr lang="en-US" sz="1400" b="1" dirty="0">
                <a:solidFill>
                  <a:schemeClr val="tx1"/>
                </a:solidFill>
                <a:latin typeface="Times New Roman" pitchFamily="18" charset="0"/>
                <a:cs typeface="Times New Roman" pitchFamily="18" charset="0"/>
              </a:rPr>
              <a:t>Applicators</a:t>
            </a:r>
          </a:p>
          <a:p>
            <a:pPr algn="ctr">
              <a:defRPr/>
            </a:pPr>
            <a:r>
              <a:rPr lang="en-US" sz="1400" b="1" dirty="0">
                <a:solidFill>
                  <a:schemeClr val="tx1"/>
                </a:solidFill>
                <a:latin typeface="Times New Roman" pitchFamily="18" charset="0"/>
                <a:cs typeface="Times New Roman" pitchFamily="18" charset="0"/>
              </a:rPr>
              <a:t>(Cartel Members)</a:t>
            </a:r>
          </a:p>
        </p:txBody>
      </p:sp>
      <p:sp>
        <p:nvSpPr>
          <p:cNvPr id="5" name="Oval 4">
            <a:extLst>
              <a:ext uri="{FF2B5EF4-FFF2-40B4-BE49-F238E27FC236}">
                <a16:creationId xmlns:a16="http://schemas.microsoft.com/office/drawing/2014/main" id="{DA6971AF-C29F-45D6-8366-810F082CA4B8}"/>
              </a:ext>
            </a:extLst>
          </p:cNvPr>
          <p:cNvSpPr/>
          <p:nvPr/>
        </p:nvSpPr>
        <p:spPr>
          <a:xfrm>
            <a:off x="7620000" y="3352800"/>
            <a:ext cx="1600200" cy="7620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chemeClr val="tx1"/>
                </a:solidFill>
                <a:latin typeface="Times New Roman" pitchFamily="18" charset="0"/>
                <a:cs typeface="Times New Roman" pitchFamily="18" charset="0"/>
              </a:rPr>
              <a:t>JTC</a:t>
            </a:r>
          </a:p>
          <a:p>
            <a:pPr algn="ctr">
              <a:defRPr/>
            </a:pPr>
            <a:r>
              <a:rPr lang="en-US" sz="1400" b="1" dirty="0">
                <a:solidFill>
                  <a:schemeClr val="tx1"/>
                </a:solidFill>
                <a:latin typeface="Times New Roman" pitchFamily="18" charset="0"/>
                <a:cs typeface="Times New Roman" pitchFamily="18" charset="0"/>
              </a:rPr>
              <a:t>(Foreclosed Rival</a:t>
            </a:r>
            <a:r>
              <a:rPr lang="en-US" b="1" dirty="0">
                <a:solidFill>
                  <a:schemeClr val="tx1"/>
                </a:solidFill>
                <a:latin typeface="Times New Roman" pitchFamily="18" charset="0"/>
                <a:cs typeface="Times New Roman" pitchFamily="18" charset="0"/>
              </a:rPr>
              <a:t>)</a:t>
            </a:r>
          </a:p>
        </p:txBody>
      </p:sp>
      <p:cxnSp>
        <p:nvCxnSpPr>
          <p:cNvPr id="6" name="Straight Arrow Connector 5">
            <a:extLst>
              <a:ext uri="{FF2B5EF4-FFF2-40B4-BE49-F238E27FC236}">
                <a16:creationId xmlns:a16="http://schemas.microsoft.com/office/drawing/2014/main" id="{4C2F33B2-B4E2-4B53-9AB6-0C8E36A0AB7F}"/>
              </a:ext>
            </a:extLst>
          </p:cNvPr>
          <p:cNvCxnSpPr>
            <a:cxnSpLocks/>
            <a:stCxn id="6" idx="0"/>
          </p:cNvCxnSpPr>
          <p:nvPr/>
        </p:nvCxnSpPr>
        <p:spPr>
          <a:xfrm rot="5400000" flipH="1" flipV="1">
            <a:off x="5316316" y="2846011"/>
            <a:ext cx="762000" cy="3175"/>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09F35782-40FB-41CD-BE7B-0AC74F5EF7B7}"/>
              </a:ext>
            </a:extLst>
          </p:cNvPr>
          <p:cNvCxnSpPr>
            <a:cxnSpLocks/>
            <a:stCxn id="3" idx="2"/>
            <a:endCxn id="5" idx="1"/>
          </p:cNvCxnSpPr>
          <p:nvPr/>
        </p:nvCxnSpPr>
        <p:spPr>
          <a:xfrm>
            <a:off x="5782474" y="2451933"/>
            <a:ext cx="2071870" cy="1012459"/>
          </a:xfrm>
          <a:prstGeom prst="straightConnector1">
            <a:avLst/>
          </a:prstGeom>
          <a:ln w="38100">
            <a:solidFill>
              <a:srgbClr val="C00000"/>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170AFC8A-ED5B-40F6-8D22-8B02869D7551}"/>
              </a:ext>
            </a:extLst>
          </p:cNvPr>
          <p:cNvCxnSpPr>
            <a:cxnSpLocks/>
          </p:cNvCxnSpPr>
          <p:nvPr/>
        </p:nvCxnSpPr>
        <p:spPr>
          <a:xfrm>
            <a:off x="5713414" y="4252781"/>
            <a:ext cx="0" cy="701812"/>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32777" name="TextBox 39">
            <a:extLst>
              <a:ext uri="{FF2B5EF4-FFF2-40B4-BE49-F238E27FC236}">
                <a16:creationId xmlns:a16="http://schemas.microsoft.com/office/drawing/2014/main" id="{E54B9AAB-AFCB-4DA9-B1C2-E4E2D83FB144}"/>
              </a:ext>
            </a:extLst>
          </p:cNvPr>
          <p:cNvSpPr txBox="1">
            <a:spLocks noChangeArrowheads="1"/>
          </p:cNvSpPr>
          <p:nvPr/>
        </p:nvSpPr>
        <p:spPr bwMode="auto">
          <a:xfrm>
            <a:off x="105545" y="4131946"/>
            <a:ext cx="3832223" cy="1815882"/>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eaLnBrk="1" hangingPunct="1">
              <a:spcBef>
                <a:spcPct val="0"/>
              </a:spcBef>
              <a:buFontTx/>
              <a:buNone/>
            </a:pPr>
            <a:r>
              <a:rPr lang="en-US" altLang="en-US" sz="1600" b="1" u="sng" dirty="0">
                <a:solidFill>
                  <a:srgbClr val="0070C0"/>
                </a:solidFill>
                <a:latin typeface="Times New Roman" panose="02020603050405020304" pitchFamily="18" charset="0"/>
                <a:ea typeface="Arial" panose="020B0604020202020204" pitchFamily="34" charset="0"/>
                <a:cs typeface="Times New Roman" panose="02020603050405020304" pitchFamily="18" charset="0"/>
              </a:rPr>
              <a:t>Step 1</a:t>
            </a:r>
            <a:r>
              <a:rPr lang="en-US" altLang="en-US" sz="1600" b="1" dirty="0">
                <a:solidFill>
                  <a:srgbClr val="0070C0"/>
                </a:solidFill>
                <a:latin typeface="Times New Roman" panose="02020603050405020304" pitchFamily="18" charset="0"/>
                <a:ea typeface="Arial" panose="020B0604020202020204" pitchFamily="34" charset="0"/>
                <a:cs typeface="Times New Roman" panose="02020603050405020304" pitchFamily="18" charset="0"/>
              </a:rPr>
              <a:t>: Applicators </a:t>
            </a:r>
            <a:r>
              <a:rPr lang="en-US" altLang="en-US" sz="1600" b="1" i="1" dirty="0">
                <a:solidFill>
                  <a:srgbClr val="0070C0"/>
                </a:solidFill>
                <a:latin typeface="Times New Roman" panose="02020603050405020304" pitchFamily="18" charset="0"/>
                <a:ea typeface="Arial" panose="020B0604020202020204" pitchFamily="34" charset="0"/>
                <a:cs typeface="Times New Roman" panose="02020603050405020304" pitchFamily="18" charset="0"/>
              </a:rPr>
              <a:t>collude to fix prices</a:t>
            </a:r>
          </a:p>
          <a:p>
            <a:pPr eaLnBrk="1" hangingPunct="1">
              <a:spcBef>
                <a:spcPct val="0"/>
              </a:spcBef>
              <a:buFontTx/>
              <a:buNone/>
            </a:pPr>
            <a:r>
              <a:rPr lang="en-US" altLang="en-US" sz="1600" b="1" u="sng" dirty="0">
                <a:solidFill>
                  <a:srgbClr val="0070C0"/>
                </a:solidFill>
                <a:latin typeface="Times New Roman" panose="02020603050405020304" pitchFamily="18" charset="0"/>
                <a:ea typeface="Arial" panose="020B0604020202020204" pitchFamily="34" charset="0"/>
                <a:cs typeface="Times New Roman" panose="02020603050405020304" pitchFamily="18" charset="0"/>
              </a:rPr>
              <a:t>Step 2</a:t>
            </a:r>
            <a:r>
              <a:rPr lang="en-US" altLang="en-US" sz="1600" b="1" dirty="0">
                <a:solidFill>
                  <a:srgbClr val="0070C0"/>
                </a:solidFill>
                <a:latin typeface="Times New Roman" panose="02020603050405020304" pitchFamily="18" charset="0"/>
                <a:ea typeface="Arial" panose="020B0604020202020204" pitchFamily="34" charset="0"/>
                <a:cs typeface="Times New Roman" panose="02020603050405020304" pitchFamily="18" charset="0"/>
              </a:rPr>
              <a:t>: </a:t>
            </a:r>
            <a:r>
              <a:rPr lang="en-US" altLang="en-US" sz="1600" b="1" dirty="0" err="1">
                <a:solidFill>
                  <a:srgbClr val="0070C0"/>
                </a:solidFill>
                <a:latin typeface="Times New Roman" panose="02020603050405020304" pitchFamily="18" charset="0"/>
                <a:ea typeface="Arial" panose="020B0604020202020204" pitchFamily="34" charset="0"/>
                <a:cs typeface="Times New Roman" panose="02020603050405020304" pitchFamily="18" charset="0"/>
              </a:rPr>
              <a:t>JTC</a:t>
            </a:r>
            <a:r>
              <a:rPr lang="en-US" altLang="en-US" sz="1600" b="1" dirty="0">
                <a:solidFill>
                  <a:srgbClr val="0070C0"/>
                </a:solidFill>
                <a:latin typeface="Times New Roman" panose="02020603050405020304" pitchFamily="18" charset="0"/>
                <a:ea typeface="Arial" panose="020B0604020202020204" pitchFamily="34" charset="0"/>
                <a:cs typeface="Times New Roman" panose="02020603050405020304" pitchFamily="18" charset="0"/>
              </a:rPr>
              <a:t> refuses to join the conspiracy</a:t>
            </a:r>
          </a:p>
          <a:p>
            <a:pPr eaLnBrk="1" hangingPunct="1">
              <a:spcBef>
                <a:spcPct val="0"/>
              </a:spcBef>
              <a:buFontTx/>
              <a:buNone/>
            </a:pPr>
            <a:r>
              <a:rPr lang="en-US" altLang="en-US" sz="1600" b="1" u="sng" dirty="0">
                <a:solidFill>
                  <a:srgbClr val="0070C0"/>
                </a:solidFill>
                <a:latin typeface="Times New Roman" panose="02020603050405020304" pitchFamily="18" charset="0"/>
                <a:ea typeface="Arial" panose="020B0604020202020204" pitchFamily="34" charset="0"/>
                <a:cs typeface="Times New Roman" panose="02020603050405020304" pitchFamily="18" charset="0"/>
              </a:rPr>
              <a:t>Step 3</a:t>
            </a:r>
            <a:r>
              <a:rPr lang="en-US" altLang="en-US" sz="1600" b="1" dirty="0">
                <a:solidFill>
                  <a:srgbClr val="0070C0"/>
                </a:solidFill>
                <a:latin typeface="Times New Roman" panose="02020603050405020304" pitchFamily="18" charset="0"/>
                <a:ea typeface="Arial" panose="020B0604020202020204" pitchFamily="34" charset="0"/>
                <a:cs typeface="Times New Roman" panose="02020603050405020304" pitchFamily="18" charset="0"/>
              </a:rPr>
              <a:t>: Suppliers </a:t>
            </a:r>
            <a:r>
              <a:rPr lang="en-US" altLang="en-US" sz="1600" b="1" i="1" dirty="0">
                <a:solidFill>
                  <a:srgbClr val="0070C0"/>
                </a:solidFill>
                <a:latin typeface="Times New Roman" panose="02020603050405020304" pitchFamily="18" charset="0"/>
                <a:ea typeface="Arial" panose="020B0604020202020204" pitchFamily="34" charset="0"/>
                <a:cs typeface="Times New Roman" panose="02020603050405020304" pitchFamily="18" charset="0"/>
              </a:rPr>
              <a:t>foreclose </a:t>
            </a:r>
            <a:r>
              <a:rPr lang="en-US" altLang="en-US" sz="1600" b="1" dirty="0">
                <a:solidFill>
                  <a:srgbClr val="0070C0"/>
                </a:solidFill>
                <a:latin typeface="Times New Roman" panose="02020603050405020304" pitchFamily="18" charset="0"/>
                <a:ea typeface="Arial" panose="020B0604020202020204" pitchFamily="34" charset="0"/>
                <a:cs typeface="Times New Roman" panose="02020603050405020304" pitchFamily="18" charset="0"/>
              </a:rPr>
              <a:t> </a:t>
            </a:r>
            <a:r>
              <a:rPr lang="en-US" altLang="en-US" sz="1600" b="1" dirty="0" err="1">
                <a:solidFill>
                  <a:srgbClr val="0070C0"/>
                </a:solidFill>
                <a:latin typeface="Times New Roman" panose="02020603050405020304" pitchFamily="18" charset="0"/>
                <a:ea typeface="Arial" panose="020B0604020202020204" pitchFamily="34" charset="0"/>
                <a:cs typeface="Times New Roman" panose="02020603050405020304" pitchFamily="18" charset="0"/>
              </a:rPr>
              <a:t>JTC</a:t>
            </a:r>
            <a:r>
              <a:rPr lang="en-US" altLang="en-US" sz="1600" b="1" dirty="0">
                <a:solidFill>
                  <a:srgbClr val="0070C0"/>
                </a:solidFill>
                <a:latin typeface="Times New Roman" panose="02020603050405020304" pitchFamily="18" charset="0"/>
                <a:ea typeface="Arial" panose="020B0604020202020204" pitchFamily="34" charset="0"/>
                <a:cs typeface="Times New Roman" panose="02020603050405020304" pitchFamily="18" charset="0"/>
              </a:rPr>
              <a:t> </a:t>
            </a:r>
          </a:p>
          <a:p>
            <a:pPr eaLnBrk="1" hangingPunct="1">
              <a:spcBef>
                <a:spcPct val="0"/>
              </a:spcBef>
              <a:buFontTx/>
              <a:buNone/>
            </a:pPr>
            <a:r>
              <a:rPr lang="en-US" altLang="en-US" sz="1600" b="1" u="sng" dirty="0">
                <a:solidFill>
                  <a:srgbClr val="0070C0"/>
                </a:solidFill>
                <a:latin typeface="Times New Roman" panose="02020603050405020304" pitchFamily="18" charset="0"/>
                <a:ea typeface="Arial" panose="020B0604020202020204" pitchFamily="34" charset="0"/>
                <a:cs typeface="Times New Roman" panose="02020603050405020304" pitchFamily="18" charset="0"/>
              </a:rPr>
              <a:t>Step 4</a:t>
            </a:r>
            <a:r>
              <a:rPr lang="en-US" altLang="en-US" sz="1600" b="1" dirty="0">
                <a:solidFill>
                  <a:srgbClr val="0070C0"/>
                </a:solidFill>
                <a:latin typeface="Times New Roman" panose="02020603050405020304" pitchFamily="18" charset="0"/>
                <a:ea typeface="Arial" panose="020B0604020202020204" pitchFamily="34" charset="0"/>
                <a:cs typeface="Times New Roman" panose="02020603050405020304" pitchFamily="18" charset="0"/>
              </a:rPr>
              <a:t>: Applicators </a:t>
            </a:r>
            <a:r>
              <a:rPr lang="en-US" altLang="en-US" sz="1600" b="1" i="1" dirty="0">
                <a:solidFill>
                  <a:srgbClr val="0070C0"/>
                </a:solidFill>
                <a:latin typeface="Times New Roman" panose="02020603050405020304" pitchFamily="18" charset="0"/>
                <a:ea typeface="Arial" panose="020B0604020202020204" pitchFamily="34" charset="0"/>
                <a:cs typeface="Times New Roman" panose="02020603050405020304" pitchFamily="18" charset="0"/>
              </a:rPr>
              <a:t>compensate </a:t>
            </a:r>
            <a:r>
              <a:rPr lang="en-US" altLang="en-US" sz="1600" b="1" dirty="0">
                <a:solidFill>
                  <a:srgbClr val="0070C0"/>
                </a:solidFill>
                <a:latin typeface="Times New Roman" panose="02020603050405020304" pitchFamily="18" charset="0"/>
                <a:ea typeface="Arial" panose="020B0604020202020204" pitchFamily="34" charset="0"/>
                <a:cs typeface="Times New Roman" panose="02020603050405020304" pitchFamily="18" charset="0"/>
              </a:rPr>
              <a:t>suppliers for refusal to deal with </a:t>
            </a:r>
            <a:r>
              <a:rPr lang="en-US" altLang="en-US" sz="1600" b="1" dirty="0" err="1">
                <a:solidFill>
                  <a:srgbClr val="0070C0"/>
                </a:solidFill>
                <a:latin typeface="Times New Roman" panose="02020603050405020304" pitchFamily="18" charset="0"/>
                <a:ea typeface="Arial" panose="020B0604020202020204" pitchFamily="34" charset="0"/>
                <a:cs typeface="Times New Roman" panose="02020603050405020304" pitchFamily="18" charset="0"/>
              </a:rPr>
              <a:t>JTC</a:t>
            </a:r>
            <a:endParaRPr lang="en-US" altLang="en-US" sz="1600" b="1" dirty="0">
              <a:solidFill>
                <a:srgbClr val="0070C0"/>
              </a:solidFill>
              <a:latin typeface="Times New Roman" panose="02020603050405020304" pitchFamily="18" charset="0"/>
              <a:ea typeface="Arial" panose="020B0604020202020204" pitchFamily="34" charset="0"/>
              <a:cs typeface="Times New Roman" panose="02020603050405020304" pitchFamily="18" charset="0"/>
            </a:endParaRPr>
          </a:p>
          <a:p>
            <a:pPr eaLnBrk="1" hangingPunct="1">
              <a:spcBef>
                <a:spcPct val="0"/>
              </a:spcBef>
              <a:buFontTx/>
              <a:buNone/>
            </a:pPr>
            <a:r>
              <a:rPr lang="en-US" altLang="en-US" sz="1600" b="1" u="sng" dirty="0">
                <a:solidFill>
                  <a:srgbClr val="0070C0"/>
                </a:solidFill>
                <a:latin typeface="Times New Roman" panose="02020603050405020304" pitchFamily="18" charset="0"/>
                <a:ea typeface="Arial" panose="020B0604020202020204" pitchFamily="34" charset="0"/>
                <a:cs typeface="Times New Roman" panose="02020603050405020304" pitchFamily="18" charset="0"/>
              </a:rPr>
              <a:t>Step 5</a:t>
            </a:r>
            <a:r>
              <a:rPr lang="en-US" altLang="en-US" sz="1600" b="1" dirty="0">
                <a:solidFill>
                  <a:srgbClr val="0070C0"/>
                </a:solidFill>
                <a:latin typeface="Times New Roman" panose="02020603050405020304" pitchFamily="18" charset="0"/>
                <a:ea typeface="Arial" panose="020B0604020202020204" pitchFamily="34" charset="0"/>
                <a:cs typeface="Times New Roman" panose="02020603050405020304" pitchFamily="18" charset="0"/>
              </a:rPr>
              <a:t>: Applicators </a:t>
            </a:r>
            <a:r>
              <a:rPr lang="en-US" altLang="en-US" sz="1600" b="1" i="1" dirty="0">
                <a:solidFill>
                  <a:srgbClr val="0070C0"/>
                </a:solidFill>
                <a:latin typeface="Times New Roman" panose="02020603050405020304" pitchFamily="18" charset="0"/>
                <a:ea typeface="Arial" panose="020B0604020202020204" pitchFamily="34" charset="0"/>
                <a:cs typeface="Times New Roman" panose="02020603050405020304" pitchFamily="18" charset="0"/>
              </a:rPr>
              <a:t>maintain </a:t>
            </a:r>
            <a:br>
              <a:rPr lang="en-US" altLang="en-US" sz="1600" b="1" i="1" dirty="0">
                <a:solidFill>
                  <a:srgbClr val="0070C0"/>
                </a:solidFill>
                <a:latin typeface="Times New Roman" panose="02020603050405020304" pitchFamily="18" charset="0"/>
                <a:ea typeface="Arial" panose="020B0604020202020204" pitchFamily="34" charset="0"/>
                <a:cs typeface="Times New Roman" panose="02020603050405020304" pitchFamily="18" charset="0"/>
              </a:rPr>
            </a:br>
            <a:r>
              <a:rPr lang="en-US" altLang="en-US" sz="1600" b="1" i="1" dirty="0">
                <a:solidFill>
                  <a:srgbClr val="0070C0"/>
                </a:solidFill>
                <a:latin typeface="Times New Roman" panose="02020603050405020304" pitchFamily="18" charset="0"/>
                <a:ea typeface="Arial" panose="020B0604020202020204" pitchFamily="34" charset="0"/>
                <a:cs typeface="Times New Roman" panose="02020603050405020304" pitchFamily="18" charset="0"/>
              </a:rPr>
              <a:t>supra-competitive prices </a:t>
            </a:r>
            <a:r>
              <a:rPr lang="en-US" altLang="en-US" sz="1600" b="1" dirty="0">
                <a:solidFill>
                  <a:srgbClr val="0070C0"/>
                </a:solidFill>
                <a:latin typeface="Times New Roman" panose="02020603050405020304" pitchFamily="18" charset="0"/>
                <a:ea typeface="Arial" panose="020B0604020202020204" pitchFamily="34" charset="0"/>
                <a:cs typeface="Times New Roman" panose="02020603050405020304" pitchFamily="18" charset="0"/>
              </a:rPr>
              <a:t>to municipalities </a:t>
            </a:r>
          </a:p>
        </p:txBody>
      </p:sp>
      <p:sp>
        <p:nvSpPr>
          <p:cNvPr id="32778" name="TextBox 40">
            <a:extLst>
              <a:ext uri="{FF2B5EF4-FFF2-40B4-BE49-F238E27FC236}">
                <a16:creationId xmlns:a16="http://schemas.microsoft.com/office/drawing/2014/main" id="{BD3FC93A-ACAE-4CCF-A1E7-4E491F70809C}"/>
              </a:ext>
            </a:extLst>
          </p:cNvPr>
          <p:cNvSpPr txBox="1">
            <a:spLocks noChangeArrowheads="1"/>
          </p:cNvSpPr>
          <p:nvPr/>
        </p:nvSpPr>
        <p:spPr bwMode="auto">
          <a:xfrm>
            <a:off x="3810000" y="3505200"/>
            <a:ext cx="7937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eaLnBrk="1" hangingPunct="1">
              <a:spcBef>
                <a:spcPct val="0"/>
              </a:spcBef>
              <a:buFontTx/>
              <a:buNone/>
            </a:pPr>
            <a:r>
              <a:rPr lang="en-US" altLang="en-US" sz="1800" b="1" u="sng" dirty="0">
                <a:solidFill>
                  <a:srgbClr val="0070C0"/>
                </a:solidFill>
                <a:latin typeface="Times New Roman" panose="02020603050405020304" pitchFamily="18" charset="0"/>
                <a:ea typeface="Arial" panose="020B0604020202020204" pitchFamily="34" charset="0"/>
                <a:cs typeface="Times New Roman" panose="02020603050405020304" pitchFamily="18" charset="0"/>
              </a:rPr>
              <a:t>Step 1</a:t>
            </a:r>
            <a:endParaRPr lang="en-US" altLang="en-US" sz="1800" b="1" u="sng" dirty="0">
              <a:solidFill>
                <a:srgbClr val="0070C0"/>
              </a:solidFill>
              <a:latin typeface="Arial" panose="020B0604020202020204" pitchFamily="34" charset="0"/>
              <a:ea typeface="Arial" panose="020B0604020202020204" pitchFamily="34" charset="0"/>
              <a:cs typeface="Times New Roman" panose="02020603050405020304" pitchFamily="18" charset="0"/>
            </a:endParaRPr>
          </a:p>
        </p:txBody>
      </p:sp>
      <p:sp>
        <p:nvSpPr>
          <p:cNvPr id="32779" name="TextBox 42">
            <a:extLst>
              <a:ext uri="{FF2B5EF4-FFF2-40B4-BE49-F238E27FC236}">
                <a16:creationId xmlns:a16="http://schemas.microsoft.com/office/drawing/2014/main" id="{AE7CF37E-BEF5-4DC8-A482-5C1AD2651FDA}"/>
              </a:ext>
            </a:extLst>
          </p:cNvPr>
          <p:cNvSpPr txBox="1">
            <a:spLocks noChangeArrowheads="1"/>
          </p:cNvSpPr>
          <p:nvPr/>
        </p:nvSpPr>
        <p:spPr bwMode="auto">
          <a:xfrm>
            <a:off x="6743699" y="3847861"/>
            <a:ext cx="95250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eaLnBrk="1" hangingPunct="1">
              <a:spcBef>
                <a:spcPct val="0"/>
              </a:spcBef>
              <a:buFontTx/>
              <a:buNone/>
            </a:pPr>
            <a:r>
              <a:rPr lang="en-US" altLang="en-US" sz="1800" b="1" u="sng" dirty="0">
                <a:solidFill>
                  <a:srgbClr val="0070C0"/>
                </a:solidFill>
                <a:latin typeface="Times New Roman" panose="02020603050405020304" pitchFamily="18" charset="0"/>
                <a:ea typeface="Arial" panose="020B0604020202020204" pitchFamily="34" charset="0"/>
                <a:cs typeface="Times New Roman" panose="02020603050405020304" pitchFamily="18" charset="0"/>
              </a:rPr>
              <a:t>Step 2</a:t>
            </a:r>
            <a:endParaRPr lang="en-US" altLang="en-US" sz="1800" b="1" u="sng" dirty="0">
              <a:solidFill>
                <a:srgbClr val="0070C0"/>
              </a:solidFill>
              <a:latin typeface="Arial" panose="020B0604020202020204" pitchFamily="34" charset="0"/>
              <a:ea typeface="Arial" panose="020B0604020202020204" pitchFamily="34" charset="0"/>
              <a:cs typeface="Times New Roman" panose="02020603050405020304" pitchFamily="18" charset="0"/>
            </a:endParaRPr>
          </a:p>
        </p:txBody>
      </p:sp>
      <p:sp>
        <p:nvSpPr>
          <p:cNvPr id="32780" name="TextBox 43">
            <a:extLst>
              <a:ext uri="{FF2B5EF4-FFF2-40B4-BE49-F238E27FC236}">
                <a16:creationId xmlns:a16="http://schemas.microsoft.com/office/drawing/2014/main" id="{430BE7FF-8BC5-49C6-879B-4F3A043F86B0}"/>
              </a:ext>
            </a:extLst>
          </p:cNvPr>
          <p:cNvSpPr txBox="1">
            <a:spLocks noChangeArrowheads="1"/>
          </p:cNvSpPr>
          <p:nvPr/>
        </p:nvSpPr>
        <p:spPr bwMode="auto">
          <a:xfrm>
            <a:off x="4799809" y="2767014"/>
            <a:ext cx="79380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eaLnBrk="1" hangingPunct="1">
              <a:spcBef>
                <a:spcPct val="0"/>
              </a:spcBef>
              <a:buFontTx/>
              <a:buNone/>
            </a:pPr>
            <a:r>
              <a:rPr lang="en-US" altLang="en-US" sz="1800" b="1" u="sng" dirty="0">
                <a:solidFill>
                  <a:srgbClr val="0070C0"/>
                </a:solidFill>
                <a:latin typeface="Times New Roman" panose="02020603050405020304" pitchFamily="18" charset="0"/>
                <a:ea typeface="Arial" panose="020B0604020202020204" pitchFamily="34" charset="0"/>
                <a:cs typeface="Times New Roman" panose="02020603050405020304" pitchFamily="18" charset="0"/>
              </a:rPr>
              <a:t>Step 4</a:t>
            </a:r>
            <a:endParaRPr lang="en-US" altLang="en-US" sz="1800" b="1" u="sng" dirty="0">
              <a:solidFill>
                <a:srgbClr val="0070C0"/>
              </a:solidFill>
              <a:latin typeface="Arial" panose="020B0604020202020204" pitchFamily="34" charset="0"/>
              <a:ea typeface="Arial" panose="020B0604020202020204" pitchFamily="34" charset="0"/>
              <a:cs typeface="Times New Roman" panose="02020603050405020304" pitchFamily="18" charset="0"/>
            </a:endParaRPr>
          </a:p>
        </p:txBody>
      </p:sp>
      <p:sp>
        <p:nvSpPr>
          <p:cNvPr id="32781" name="TextBox 44">
            <a:extLst>
              <a:ext uri="{FF2B5EF4-FFF2-40B4-BE49-F238E27FC236}">
                <a16:creationId xmlns:a16="http://schemas.microsoft.com/office/drawing/2014/main" id="{A677F73A-B6F5-4655-8471-9C0B90BCF806}"/>
              </a:ext>
            </a:extLst>
          </p:cNvPr>
          <p:cNvSpPr txBox="1">
            <a:spLocks noChangeArrowheads="1"/>
          </p:cNvSpPr>
          <p:nvPr/>
        </p:nvSpPr>
        <p:spPr bwMode="auto">
          <a:xfrm>
            <a:off x="7107809" y="2767014"/>
            <a:ext cx="90695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eaLnBrk="1" hangingPunct="1">
              <a:spcBef>
                <a:spcPct val="0"/>
              </a:spcBef>
              <a:buFontTx/>
              <a:buNone/>
            </a:pPr>
            <a:r>
              <a:rPr lang="en-US" altLang="en-US" sz="1800" b="1" u="sng" dirty="0">
                <a:solidFill>
                  <a:srgbClr val="0070C0"/>
                </a:solidFill>
                <a:latin typeface="Times New Roman" panose="02020603050405020304" pitchFamily="18" charset="0"/>
                <a:ea typeface="Arial" panose="020B0604020202020204" pitchFamily="34" charset="0"/>
                <a:cs typeface="Times New Roman" panose="02020603050405020304" pitchFamily="18" charset="0"/>
              </a:rPr>
              <a:t>Step  3</a:t>
            </a:r>
            <a:endParaRPr lang="en-US" altLang="en-US" sz="1800" b="1" u="sng" dirty="0">
              <a:solidFill>
                <a:srgbClr val="0070C0"/>
              </a:solidFill>
              <a:latin typeface="Arial" panose="020B0604020202020204" pitchFamily="34" charset="0"/>
              <a:ea typeface="Arial" panose="020B0604020202020204" pitchFamily="34" charset="0"/>
              <a:cs typeface="Times New Roman" panose="02020603050405020304" pitchFamily="18" charset="0"/>
            </a:endParaRPr>
          </a:p>
        </p:txBody>
      </p:sp>
      <p:sp>
        <p:nvSpPr>
          <p:cNvPr id="32782" name="TextBox 45">
            <a:extLst>
              <a:ext uri="{FF2B5EF4-FFF2-40B4-BE49-F238E27FC236}">
                <a16:creationId xmlns:a16="http://schemas.microsoft.com/office/drawing/2014/main" id="{E70BEF42-FA3E-47DA-B3E8-7C24F4D76CCE}"/>
              </a:ext>
            </a:extLst>
          </p:cNvPr>
          <p:cNvSpPr txBox="1">
            <a:spLocks noChangeArrowheads="1"/>
          </p:cNvSpPr>
          <p:nvPr/>
        </p:nvSpPr>
        <p:spPr bwMode="auto">
          <a:xfrm>
            <a:off x="4783903" y="4245531"/>
            <a:ext cx="793807" cy="36933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eaLnBrk="1" hangingPunct="1">
              <a:spcBef>
                <a:spcPct val="0"/>
              </a:spcBef>
              <a:buFontTx/>
              <a:buNone/>
            </a:pPr>
            <a:r>
              <a:rPr lang="en-US" altLang="en-US" sz="1800" b="1" u="sng" dirty="0">
                <a:solidFill>
                  <a:srgbClr val="0070C0"/>
                </a:solidFill>
                <a:latin typeface="Times New Roman" panose="02020603050405020304" pitchFamily="18" charset="0"/>
                <a:ea typeface="Arial" panose="020B0604020202020204" pitchFamily="34" charset="0"/>
                <a:cs typeface="Times New Roman" panose="02020603050405020304" pitchFamily="18" charset="0"/>
              </a:rPr>
              <a:t>Step 5</a:t>
            </a:r>
            <a:endParaRPr lang="en-US" altLang="en-US" sz="1800" b="1" u="sng" dirty="0">
              <a:solidFill>
                <a:srgbClr val="0070C0"/>
              </a:solidFill>
              <a:latin typeface="Arial" panose="020B0604020202020204" pitchFamily="34" charset="0"/>
              <a:ea typeface="Arial" panose="020B0604020202020204" pitchFamily="34" charset="0"/>
              <a:cs typeface="Times New Roman" panose="02020603050405020304" pitchFamily="18" charset="0"/>
            </a:endParaRPr>
          </a:p>
        </p:txBody>
      </p:sp>
      <p:sp>
        <p:nvSpPr>
          <p:cNvPr id="32783" name="TextBox 46">
            <a:extLst>
              <a:ext uri="{FF2B5EF4-FFF2-40B4-BE49-F238E27FC236}">
                <a16:creationId xmlns:a16="http://schemas.microsoft.com/office/drawing/2014/main" id="{12C90F4C-9709-4FDD-9847-1EAC0AB52423}"/>
              </a:ext>
            </a:extLst>
          </p:cNvPr>
          <p:cNvSpPr txBox="1">
            <a:spLocks noChangeArrowheads="1"/>
          </p:cNvSpPr>
          <p:nvPr/>
        </p:nvSpPr>
        <p:spPr bwMode="auto">
          <a:xfrm>
            <a:off x="7012297" y="3404391"/>
            <a:ext cx="4270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eaLnBrk="1" hangingPunct="1">
              <a:spcBef>
                <a:spcPct val="0"/>
              </a:spcBef>
              <a:buFontTx/>
              <a:buNone/>
            </a:pPr>
            <a:r>
              <a:rPr lang="en-US" altLang="en-US" sz="2800" dirty="0">
                <a:solidFill>
                  <a:srgbClr val="C00000"/>
                </a:solidFill>
                <a:latin typeface="Times New Roman" panose="02020603050405020304" pitchFamily="18" charset="0"/>
                <a:ea typeface="Arial" panose="020B0604020202020204" pitchFamily="34" charset="0"/>
                <a:cs typeface="Times New Roman" panose="02020603050405020304" pitchFamily="18" charset="0"/>
              </a:rPr>
              <a:t>//</a:t>
            </a:r>
            <a:endParaRPr lang="en-US" altLang="en-US" sz="1800" dirty="0">
              <a:solidFill>
                <a:srgbClr val="C00000"/>
              </a:solidFill>
              <a:latin typeface="Times New Roman" panose="02020603050405020304" pitchFamily="18" charset="0"/>
              <a:ea typeface="Arial" panose="020B0604020202020204" pitchFamily="34" charset="0"/>
              <a:cs typeface="Times New Roman" panose="02020603050405020304" pitchFamily="18" charset="0"/>
            </a:endParaRPr>
          </a:p>
        </p:txBody>
      </p:sp>
      <p:sp>
        <p:nvSpPr>
          <p:cNvPr id="32784" name="TextBox 48">
            <a:extLst>
              <a:ext uri="{FF2B5EF4-FFF2-40B4-BE49-F238E27FC236}">
                <a16:creationId xmlns:a16="http://schemas.microsoft.com/office/drawing/2014/main" id="{02FD75B8-9C3A-44B5-8A1F-656974C39F11}"/>
              </a:ext>
            </a:extLst>
          </p:cNvPr>
          <p:cNvSpPr txBox="1">
            <a:spLocks noChangeArrowheads="1"/>
          </p:cNvSpPr>
          <p:nvPr/>
        </p:nvSpPr>
        <p:spPr bwMode="auto">
          <a:xfrm>
            <a:off x="6469122" y="2586167"/>
            <a:ext cx="533400" cy="584200"/>
          </a:xfrm>
          <a:prstGeom prst="rect">
            <a:avLst/>
          </a:prstGeom>
          <a:noFill/>
          <a:ln w="9525">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eaLnBrk="1" hangingPunct="1">
              <a:spcBef>
                <a:spcPct val="0"/>
              </a:spcBef>
              <a:buFontTx/>
              <a:buNone/>
            </a:pPr>
            <a:r>
              <a:rPr lang="en-US" altLang="en-US" i="1" dirty="0">
                <a:solidFill>
                  <a:srgbClr val="C00000"/>
                </a:solidFill>
                <a:latin typeface="Times New Roman" panose="02020603050405020304" pitchFamily="18" charset="0"/>
                <a:ea typeface="Arial" panose="020B0604020202020204" pitchFamily="34" charset="0"/>
                <a:cs typeface="Times New Roman" panose="02020603050405020304" pitchFamily="18" charset="0"/>
              </a:rPr>
              <a:t>//</a:t>
            </a:r>
          </a:p>
        </p:txBody>
      </p:sp>
      <p:sp>
        <p:nvSpPr>
          <p:cNvPr id="18" name="Hexagon 17">
            <a:extLst>
              <a:ext uri="{FF2B5EF4-FFF2-40B4-BE49-F238E27FC236}">
                <a16:creationId xmlns:a16="http://schemas.microsoft.com/office/drawing/2014/main" id="{F54DFB59-5F9B-4B1B-B58F-843B8B6BA6FD}"/>
              </a:ext>
            </a:extLst>
          </p:cNvPr>
          <p:cNvSpPr/>
          <p:nvPr/>
        </p:nvSpPr>
        <p:spPr>
          <a:xfrm>
            <a:off x="4894264" y="4943475"/>
            <a:ext cx="1665287" cy="685800"/>
          </a:xfrm>
          <a:prstGeom prst="hexag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chemeClr val="tx1"/>
                </a:solidFill>
                <a:latin typeface="Times New Roman" pitchFamily="18" charset="0"/>
                <a:cs typeface="Times New Roman" pitchFamily="18" charset="0"/>
              </a:rPr>
              <a:t>Municipalities</a:t>
            </a:r>
          </a:p>
        </p:txBody>
      </p:sp>
      <p:cxnSp>
        <p:nvCxnSpPr>
          <p:cNvPr id="19" name="Straight Arrow Connector 18">
            <a:extLst>
              <a:ext uri="{FF2B5EF4-FFF2-40B4-BE49-F238E27FC236}">
                <a16:creationId xmlns:a16="http://schemas.microsoft.com/office/drawing/2014/main" id="{432EE24F-D662-4BB1-9070-40B7333DC02E}"/>
              </a:ext>
            </a:extLst>
          </p:cNvPr>
          <p:cNvCxnSpPr>
            <a:cxnSpLocks/>
          </p:cNvCxnSpPr>
          <p:nvPr/>
        </p:nvCxnSpPr>
        <p:spPr>
          <a:xfrm>
            <a:off x="6761955" y="3666328"/>
            <a:ext cx="838200" cy="0"/>
          </a:xfrm>
          <a:prstGeom prst="straightConnector1">
            <a:avLst/>
          </a:prstGeom>
          <a:ln>
            <a:solidFill>
              <a:srgbClr val="C0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2787" name="TextBox 20">
            <a:extLst>
              <a:ext uri="{FF2B5EF4-FFF2-40B4-BE49-F238E27FC236}">
                <a16:creationId xmlns:a16="http://schemas.microsoft.com/office/drawing/2014/main" id="{7556F844-FA30-4954-B67E-D7B56484AAF0}"/>
              </a:ext>
            </a:extLst>
          </p:cNvPr>
          <p:cNvSpPr txBox="1">
            <a:spLocks noChangeArrowheads="1"/>
          </p:cNvSpPr>
          <p:nvPr/>
        </p:nvSpPr>
        <p:spPr bwMode="auto">
          <a:xfrm>
            <a:off x="9067801" y="6019800"/>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altLang="en-US" sz="1600" dirty="0">
                <a:latin typeface="Times New Roman" panose="02020603050405020304" pitchFamily="18" charset="0"/>
                <a:cs typeface="Times New Roman" panose="02020603050405020304" pitchFamily="18" charset="0"/>
              </a:rPr>
              <a:t>p. 61</a:t>
            </a:r>
          </a:p>
        </p:txBody>
      </p:sp>
      <p:cxnSp>
        <p:nvCxnSpPr>
          <p:cNvPr id="9" name="Straight Arrow Connector 8">
            <a:extLst>
              <a:ext uri="{FF2B5EF4-FFF2-40B4-BE49-F238E27FC236}">
                <a16:creationId xmlns:a16="http://schemas.microsoft.com/office/drawing/2014/main" id="{89388F72-1ADF-456F-A5ED-FE94162AA450}"/>
              </a:ext>
            </a:extLst>
          </p:cNvPr>
          <p:cNvCxnSpPr/>
          <p:nvPr/>
        </p:nvCxnSpPr>
        <p:spPr>
          <a:xfrm flipH="1">
            <a:off x="6559550" y="4200525"/>
            <a:ext cx="1860550" cy="828676"/>
          </a:xfrm>
          <a:prstGeom prst="straightConnector1">
            <a:avLst/>
          </a:prstGeom>
          <a:ln w="38100">
            <a:solidFill>
              <a:srgbClr val="C0000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22" name="TextBox 48">
            <a:extLst>
              <a:ext uri="{FF2B5EF4-FFF2-40B4-BE49-F238E27FC236}">
                <a16:creationId xmlns:a16="http://schemas.microsoft.com/office/drawing/2014/main" id="{741A6E13-184C-4BA0-AC49-F9804718673B}"/>
              </a:ext>
            </a:extLst>
          </p:cNvPr>
          <p:cNvSpPr txBox="1">
            <a:spLocks noChangeArrowheads="1"/>
          </p:cNvSpPr>
          <p:nvPr/>
        </p:nvSpPr>
        <p:spPr bwMode="auto">
          <a:xfrm rot="18120077">
            <a:off x="7285675" y="4229449"/>
            <a:ext cx="628960" cy="584775"/>
          </a:xfrm>
          <a:prstGeom prst="rect">
            <a:avLst/>
          </a:prstGeom>
          <a:noFill/>
          <a:ln w="38100">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eaLnBrk="1" hangingPunct="1">
              <a:spcBef>
                <a:spcPct val="0"/>
              </a:spcBef>
              <a:buFontTx/>
              <a:buNone/>
            </a:pPr>
            <a:r>
              <a:rPr lang="en-US" altLang="en-US" i="1" dirty="0">
                <a:solidFill>
                  <a:srgbClr val="C00000"/>
                </a:solidFill>
                <a:latin typeface="Times New Roman" panose="02020603050405020304" pitchFamily="18" charset="0"/>
                <a:ea typeface="Arial" panose="020B0604020202020204" pitchFamily="34" charset="0"/>
                <a:cs typeface="Times New Roman" panose="02020603050405020304" pitchFamily="18" charset="0"/>
              </a:rPr>
              <a:t>//</a:t>
            </a:r>
          </a:p>
        </p:txBody>
      </p:sp>
      <p:sp>
        <p:nvSpPr>
          <p:cNvPr id="2" name="Slide Number Placeholder 1">
            <a:extLst>
              <a:ext uri="{FF2B5EF4-FFF2-40B4-BE49-F238E27FC236}">
                <a16:creationId xmlns:a16="http://schemas.microsoft.com/office/drawing/2014/main" id="{85E62088-85AE-437C-A872-EACB3706AFF5}"/>
              </a:ext>
            </a:extLst>
          </p:cNvPr>
          <p:cNvSpPr>
            <a:spLocks noGrp="1"/>
          </p:cNvSpPr>
          <p:nvPr>
            <p:ph type="sldNum" sz="quarter" idx="12"/>
          </p:nvPr>
        </p:nvSpPr>
        <p:spPr/>
        <p:txBody>
          <a:bodyPr/>
          <a:lstStyle/>
          <a:p>
            <a:fld id="{B860579A-1FF0-4BB7-B3E0-9F77702503E1}" type="slidenum">
              <a:rPr lang="en-US" smtClean="0"/>
              <a:t>51</a:t>
            </a:fld>
            <a:endParaRPr lang="en-U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85135" y="-57356"/>
            <a:ext cx="11068665" cy="1325563"/>
          </a:xfrm>
        </p:spPr>
        <p:txBody>
          <a:bodyPr>
            <a:normAutofit/>
          </a:bodyPr>
          <a:lstStyle/>
          <a:p>
            <a:r>
              <a:rPr lang="en-US" i="1" dirty="0"/>
              <a:t>Summary: </a:t>
            </a:r>
            <a:r>
              <a:rPr lang="en-US" sz="3200" dirty="0"/>
              <a:t>Exclusion to Stabilize Collusion</a:t>
            </a:r>
          </a:p>
        </p:txBody>
      </p:sp>
      <p:sp>
        <p:nvSpPr>
          <p:cNvPr id="4" name="Content Placeholder 3"/>
          <p:cNvSpPr>
            <a:spLocks noGrp="1"/>
          </p:cNvSpPr>
          <p:nvPr>
            <p:ph idx="1"/>
          </p:nvPr>
        </p:nvSpPr>
        <p:spPr>
          <a:xfrm>
            <a:off x="677945" y="1420469"/>
            <a:ext cx="10515600" cy="4351338"/>
          </a:xfrm>
        </p:spPr>
        <p:txBody>
          <a:bodyPr>
            <a:normAutofit fontScale="92500"/>
          </a:bodyPr>
          <a:lstStyle/>
          <a:p>
            <a:r>
              <a:rPr lang="en-US" dirty="0">
                <a:solidFill>
                  <a:srgbClr val="0070C0"/>
                </a:solidFill>
              </a:rPr>
              <a:t>Collusion &amp; exclusion can occur jointly, or separately </a:t>
            </a:r>
          </a:p>
          <a:p>
            <a:r>
              <a:rPr lang="en-US" i="1" dirty="0" err="1"/>
              <a:t>JTC</a:t>
            </a:r>
            <a:r>
              <a:rPr lang="en-US" i="1" dirty="0"/>
              <a:t> Petroleum </a:t>
            </a:r>
            <a:r>
              <a:rPr lang="en-US" dirty="0"/>
              <a:t>Facts</a:t>
            </a:r>
          </a:p>
          <a:p>
            <a:pPr lvl="1"/>
            <a:r>
              <a:rPr lang="en-US" dirty="0"/>
              <a:t>Cartel (led by </a:t>
            </a:r>
            <a:r>
              <a:rPr lang="en-US" dirty="0" err="1"/>
              <a:t>Piasa</a:t>
            </a:r>
            <a:r>
              <a:rPr lang="en-US" dirty="0"/>
              <a:t>) faces instability from competition by maverick competitor (</a:t>
            </a:r>
            <a:r>
              <a:rPr lang="en-US" dirty="0" err="1"/>
              <a:t>JTC</a:t>
            </a:r>
            <a:r>
              <a:rPr lang="en-US" dirty="0"/>
              <a:t>)</a:t>
            </a:r>
          </a:p>
          <a:p>
            <a:pPr lvl="1"/>
            <a:r>
              <a:rPr lang="en-US" dirty="0">
                <a:solidFill>
                  <a:srgbClr val="C00000"/>
                </a:solidFill>
              </a:rPr>
              <a:t>Cartel forecloses </a:t>
            </a:r>
            <a:r>
              <a:rPr lang="en-US" dirty="0" err="1">
                <a:solidFill>
                  <a:srgbClr val="C00000"/>
                </a:solidFill>
              </a:rPr>
              <a:t>JTC’s</a:t>
            </a:r>
            <a:r>
              <a:rPr lang="en-US" dirty="0">
                <a:solidFill>
                  <a:srgbClr val="C00000"/>
                </a:solidFill>
              </a:rPr>
              <a:t> access to local raw material (asphalt) by getting exclusives</a:t>
            </a:r>
          </a:p>
          <a:p>
            <a:pPr lvl="1"/>
            <a:r>
              <a:rPr lang="en-US" dirty="0" err="1"/>
              <a:t>JTC</a:t>
            </a:r>
            <a:r>
              <a:rPr lang="en-US" dirty="0"/>
              <a:t> cannot rely on “distant” asphalt.  It is more expensive to transport and spoils if application delayed </a:t>
            </a:r>
          </a:p>
          <a:p>
            <a:pPr lvl="1"/>
            <a:r>
              <a:rPr lang="en-US" dirty="0"/>
              <a:t>So cartel stabilizes and continues to charge high prices to customers (local gov’ts)</a:t>
            </a:r>
          </a:p>
          <a:p>
            <a:pPr lvl="1"/>
            <a:r>
              <a:rPr lang="en-US" dirty="0">
                <a:solidFill>
                  <a:srgbClr val="C00000"/>
                </a:solidFill>
              </a:rPr>
              <a:t>Cartel members compensate asphalt producers by sharing cartel profits</a:t>
            </a:r>
          </a:p>
          <a:p>
            <a:pPr lvl="1"/>
            <a:r>
              <a:rPr lang="en-US" dirty="0">
                <a:solidFill>
                  <a:srgbClr val="C00000"/>
                </a:solidFill>
              </a:rPr>
              <a:t>No procompetitive justifications </a:t>
            </a:r>
            <a:r>
              <a:rPr lang="en-US" dirty="0"/>
              <a:t>for the exclusionary conduct?</a:t>
            </a:r>
          </a:p>
          <a:p>
            <a:r>
              <a:rPr lang="en-US" dirty="0">
                <a:solidFill>
                  <a:srgbClr val="0070C0"/>
                </a:solidFill>
              </a:rPr>
              <a:t>Empirical studies have shown that using exclusionary conduct to maintain cartel stability is common </a:t>
            </a:r>
          </a:p>
          <a:p>
            <a:pPr marL="0" indent="0">
              <a:buNone/>
            </a:pPr>
            <a:endParaRPr lang="en-US" dirty="0"/>
          </a:p>
        </p:txBody>
      </p:sp>
      <p:sp>
        <p:nvSpPr>
          <p:cNvPr id="2" name="Slide Number Placeholder 1"/>
          <p:cNvSpPr>
            <a:spLocks noGrp="1"/>
          </p:cNvSpPr>
          <p:nvPr>
            <p:ph type="sldNum" sz="quarter" idx="12"/>
          </p:nvPr>
        </p:nvSpPr>
        <p:spPr/>
        <p:txBody>
          <a:bodyPr/>
          <a:lstStyle/>
          <a:p>
            <a:pPr>
              <a:defRPr/>
            </a:pPr>
            <a:fld id="{ED0D6A39-C66A-425F-AA65-FC29478F8C64}" type="slidenum">
              <a:rPr lang="en-US" altLang="en-US" smtClean="0"/>
              <a:pPr>
                <a:defRPr/>
              </a:pPr>
              <a:t>52</a:t>
            </a:fld>
            <a:endParaRPr lang="en-US" altLang="en-US"/>
          </a:p>
        </p:txBody>
      </p:sp>
    </p:spTree>
    <p:extLst>
      <p:ext uri="{BB962C8B-B14F-4D97-AF65-F5344CB8AC3E}">
        <p14:creationId xmlns:p14="http://schemas.microsoft.com/office/powerpoint/2010/main" val="223802311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8D539B-AAD1-48E5-AE07-AAEBD78C0F5F}"/>
              </a:ext>
            </a:extLst>
          </p:cNvPr>
          <p:cNvSpPr>
            <a:spLocks noGrp="1"/>
          </p:cNvSpPr>
          <p:nvPr>
            <p:ph type="title"/>
          </p:nvPr>
        </p:nvSpPr>
        <p:spPr/>
        <p:txBody>
          <a:bodyPr>
            <a:noAutofit/>
          </a:bodyPr>
          <a:lstStyle/>
          <a:p>
            <a:r>
              <a:rPr lang="en-US" sz="3200" dirty="0"/>
              <a:t>Questions: Was the Industry Structure of Applicators &amp; Asphalt Producers Conducive to Successful Cartelization?</a:t>
            </a:r>
          </a:p>
        </p:txBody>
      </p:sp>
      <p:sp>
        <p:nvSpPr>
          <p:cNvPr id="5" name="Content Placeholder 4">
            <a:extLst>
              <a:ext uri="{FF2B5EF4-FFF2-40B4-BE49-F238E27FC236}">
                <a16:creationId xmlns:a16="http://schemas.microsoft.com/office/drawing/2014/main" id="{9E900F24-2C5F-47AA-AF93-5D742E74C38A}"/>
              </a:ext>
            </a:extLst>
          </p:cNvPr>
          <p:cNvSpPr>
            <a:spLocks noGrp="1"/>
          </p:cNvSpPr>
          <p:nvPr>
            <p:ph sz="half" idx="1"/>
          </p:nvPr>
        </p:nvSpPr>
        <p:spPr>
          <a:xfrm>
            <a:off x="838200" y="1825625"/>
            <a:ext cx="5181600" cy="4351338"/>
          </a:xfrm>
        </p:spPr>
        <p:txBody>
          <a:bodyPr/>
          <a:lstStyle/>
          <a:p>
            <a:pPr marL="0" indent="0">
              <a:buNone/>
            </a:pPr>
            <a:r>
              <a:rPr lang="en-US" i="1" u="sng" dirty="0">
                <a:solidFill>
                  <a:srgbClr val="C00000"/>
                </a:solidFill>
              </a:rPr>
              <a:t>Asphalt Applicators (Downstream)</a:t>
            </a:r>
          </a:p>
          <a:p>
            <a:r>
              <a:rPr lang="en-US" i="1" dirty="0"/>
              <a:t>????</a:t>
            </a:r>
          </a:p>
          <a:p>
            <a:r>
              <a:rPr lang="en-US" i="1" dirty="0"/>
              <a:t>????</a:t>
            </a:r>
          </a:p>
        </p:txBody>
      </p:sp>
      <p:sp>
        <p:nvSpPr>
          <p:cNvPr id="6" name="Content Placeholder 5">
            <a:extLst>
              <a:ext uri="{FF2B5EF4-FFF2-40B4-BE49-F238E27FC236}">
                <a16:creationId xmlns:a16="http://schemas.microsoft.com/office/drawing/2014/main" id="{A0DFD099-303A-4F6C-B6D1-7B00ACE1A8E8}"/>
              </a:ext>
            </a:extLst>
          </p:cNvPr>
          <p:cNvSpPr>
            <a:spLocks noGrp="1"/>
          </p:cNvSpPr>
          <p:nvPr>
            <p:ph sz="half" idx="2"/>
          </p:nvPr>
        </p:nvSpPr>
        <p:spPr/>
        <p:txBody>
          <a:bodyPr/>
          <a:lstStyle/>
          <a:p>
            <a:pPr marL="0" indent="0">
              <a:buNone/>
            </a:pPr>
            <a:r>
              <a:rPr lang="en-US" i="1" u="sng" dirty="0">
                <a:solidFill>
                  <a:srgbClr val="C00000"/>
                </a:solidFill>
              </a:rPr>
              <a:t>Asphalt Producers (Upstream)</a:t>
            </a:r>
          </a:p>
          <a:p>
            <a:r>
              <a:rPr lang="en-US" i="1" dirty="0"/>
              <a:t>????</a:t>
            </a:r>
          </a:p>
          <a:p>
            <a:r>
              <a:rPr lang="en-US" i="1" dirty="0"/>
              <a:t>????</a:t>
            </a:r>
          </a:p>
        </p:txBody>
      </p:sp>
      <p:sp>
        <p:nvSpPr>
          <p:cNvPr id="4" name="Slide Number Placeholder 3">
            <a:extLst>
              <a:ext uri="{FF2B5EF4-FFF2-40B4-BE49-F238E27FC236}">
                <a16:creationId xmlns:a16="http://schemas.microsoft.com/office/drawing/2014/main" id="{BAC567B3-E92E-4CDB-8DED-20326DFED334}"/>
              </a:ext>
            </a:extLst>
          </p:cNvPr>
          <p:cNvSpPr>
            <a:spLocks noGrp="1"/>
          </p:cNvSpPr>
          <p:nvPr>
            <p:ph type="sldNum" sz="quarter" idx="12"/>
          </p:nvPr>
        </p:nvSpPr>
        <p:spPr/>
        <p:txBody>
          <a:bodyPr/>
          <a:lstStyle/>
          <a:p>
            <a:fld id="{B860579A-1FF0-4BB7-B3E0-9F77702503E1}" type="slidenum">
              <a:rPr lang="en-US" smtClean="0"/>
              <a:t>53</a:t>
            </a:fld>
            <a:endParaRPr lang="en-US"/>
          </a:p>
        </p:txBody>
      </p:sp>
      <p:sp>
        <p:nvSpPr>
          <p:cNvPr id="8" name="Rectangle 7">
            <a:extLst>
              <a:ext uri="{FF2B5EF4-FFF2-40B4-BE49-F238E27FC236}">
                <a16:creationId xmlns:a16="http://schemas.microsoft.com/office/drawing/2014/main" id="{AA44CC33-2D4E-4BB5-AAA4-4AFB22127E05}"/>
              </a:ext>
            </a:extLst>
          </p:cNvPr>
          <p:cNvSpPr/>
          <p:nvPr/>
        </p:nvSpPr>
        <p:spPr>
          <a:xfrm>
            <a:off x="1961357" y="4157661"/>
            <a:ext cx="6115843" cy="1325563"/>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i="1" dirty="0">
                <a:solidFill>
                  <a:srgbClr val="C00000"/>
                </a:solidFill>
                <a:latin typeface="Times New Roman" panose="02020603050405020304" pitchFamily="18" charset="0"/>
                <a:cs typeface="Times New Roman" panose="02020603050405020304" pitchFamily="18" charset="0"/>
              </a:rPr>
              <a:t>How Did the Vertical Interaction Affect the Likelihood of Successful Cartelization?</a:t>
            </a:r>
            <a:endParaRPr lang="en-US" sz="2400" i="1"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4447965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8D539B-AAD1-48E5-AE07-AAEBD78C0F5F}"/>
              </a:ext>
            </a:extLst>
          </p:cNvPr>
          <p:cNvSpPr>
            <a:spLocks noGrp="1"/>
          </p:cNvSpPr>
          <p:nvPr>
            <p:ph type="title"/>
          </p:nvPr>
        </p:nvSpPr>
        <p:spPr/>
        <p:txBody>
          <a:bodyPr>
            <a:noAutofit/>
          </a:bodyPr>
          <a:lstStyle/>
          <a:p>
            <a:r>
              <a:rPr lang="en-US" sz="3200" dirty="0"/>
              <a:t>Was the Industry Structure of Applicators &amp; Asphalt Producers Conducive to Successful Cartelization? </a:t>
            </a:r>
            <a:r>
              <a:rPr lang="en-US" sz="3200" i="1" dirty="0"/>
              <a:t>(Posner’s view)</a:t>
            </a:r>
          </a:p>
        </p:txBody>
      </p:sp>
      <p:sp>
        <p:nvSpPr>
          <p:cNvPr id="5" name="Content Placeholder 4">
            <a:extLst>
              <a:ext uri="{FF2B5EF4-FFF2-40B4-BE49-F238E27FC236}">
                <a16:creationId xmlns:a16="http://schemas.microsoft.com/office/drawing/2014/main" id="{9E900F24-2C5F-47AA-AF93-5D742E74C38A}"/>
              </a:ext>
            </a:extLst>
          </p:cNvPr>
          <p:cNvSpPr>
            <a:spLocks noGrp="1"/>
          </p:cNvSpPr>
          <p:nvPr>
            <p:ph sz="half" idx="1"/>
          </p:nvPr>
        </p:nvSpPr>
        <p:spPr>
          <a:xfrm>
            <a:off x="838200" y="1657352"/>
            <a:ext cx="5181600" cy="4351338"/>
          </a:xfrm>
        </p:spPr>
        <p:txBody>
          <a:bodyPr>
            <a:normAutofit/>
          </a:bodyPr>
          <a:lstStyle/>
          <a:p>
            <a:pPr marL="0" indent="0">
              <a:buNone/>
            </a:pPr>
            <a:r>
              <a:rPr lang="en-US" sz="2400" i="1" u="sng" dirty="0">
                <a:solidFill>
                  <a:srgbClr val="C00000"/>
                </a:solidFill>
              </a:rPr>
              <a:t>Asphalt Applicators (Downstream)</a:t>
            </a:r>
          </a:p>
          <a:p>
            <a:r>
              <a:rPr lang="en-US" sz="2000" dirty="0"/>
              <a:t>Standardized product</a:t>
            </a:r>
          </a:p>
          <a:p>
            <a:r>
              <a:rPr lang="en-US" sz="2000" dirty="0"/>
              <a:t>Limited number of competitors </a:t>
            </a:r>
          </a:p>
          <a:p>
            <a:r>
              <a:rPr lang="en-US" sz="2000" dirty="0"/>
              <a:t>Repeated bids, allows easy customer allocation mechanism</a:t>
            </a:r>
          </a:p>
          <a:p>
            <a:r>
              <a:rPr lang="en-US" sz="2000" dirty="0"/>
              <a:t>“Open” bidding by municipal customers facilitates detection of cheating</a:t>
            </a:r>
          </a:p>
          <a:p>
            <a:r>
              <a:rPr lang="en-US" sz="2000" dirty="0"/>
              <a:t>Similarly situated competitors (except for </a:t>
            </a:r>
            <a:r>
              <a:rPr lang="en-US" sz="2000" dirty="0" err="1"/>
              <a:t>JTC</a:t>
            </a:r>
            <a:r>
              <a:rPr lang="en-US" sz="2000" dirty="0"/>
              <a:t>, the maverick)</a:t>
            </a:r>
          </a:p>
          <a:p>
            <a:pPr marL="0" indent="0">
              <a:buNone/>
            </a:pPr>
            <a:endParaRPr lang="en-US" sz="2000" dirty="0"/>
          </a:p>
        </p:txBody>
      </p:sp>
      <p:sp>
        <p:nvSpPr>
          <p:cNvPr id="6" name="Content Placeholder 5">
            <a:extLst>
              <a:ext uri="{FF2B5EF4-FFF2-40B4-BE49-F238E27FC236}">
                <a16:creationId xmlns:a16="http://schemas.microsoft.com/office/drawing/2014/main" id="{A0DFD099-303A-4F6C-B6D1-7B00ACE1A8E8}"/>
              </a:ext>
            </a:extLst>
          </p:cNvPr>
          <p:cNvSpPr>
            <a:spLocks noGrp="1"/>
          </p:cNvSpPr>
          <p:nvPr>
            <p:ph sz="half" idx="2"/>
          </p:nvPr>
        </p:nvSpPr>
        <p:spPr>
          <a:xfrm>
            <a:off x="6019800" y="1665291"/>
            <a:ext cx="5181600" cy="4351338"/>
          </a:xfrm>
        </p:spPr>
        <p:txBody>
          <a:bodyPr>
            <a:normAutofit/>
          </a:bodyPr>
          <a:lstStyle/>
          <a:p>
            <a:pPr marL="0" indent="0">
              <a:buNone/>
            </a:pPr>
            <a:r>
              <a:rPr lang="en-US" sz="2400" i="1" u="sng" dirty="0">
                <a:solidFill>
                  <a:srgbClr val="C00000"/>
                </a:solidFill>
              </a:rPr>
              <a:t>Asphalt Producers (Upstream)</a:t>
            </a:r>
            <a:endParaRPr lang="en-US" sz="2000" dirty="0">
              <a:solidFill>
                <a:srgbClr val="C00000"/>
              </a:solidFill>
            </a:endParaRPr>
          </a:p>
          <a:p>
            <a:r>
              <a:rPr lang="en-US" sz="2000" dirty="0"/>
              <a:t>Homogeneous product</a:t>
            </a:r>
          </a:p>
          <a:p>
            <a:r>
              <a:rPr lang="en-US" sz="2000" dirty="0"/>
              <a:t>Only 3 local competitors</a:t>
            </a:r>
          </a:p>
          <a:p>
            <a:r>
              <a:rPr lang="en-US" sz="2000" dirty="0"/>
              <a:t>“Distant” asphalt a poor substitute (weight/spoils if delayed delivery)</a:t>
            </a:r>
          </a:p>
          <a:p>
            <a:r>
              <a:rPr lang="en-US" sz="2000" dirty="0"/>
              <a:t>Barriers to local entry (no unused asphalt pits)</a:t>
            </a:r>
          </a:p>
          <a:p>
            <a:r>
              <a:rPr lang="en-US" sz="2000" dirty="0"/>
              <a:t>Very inelastic demand</a:t>
            </a:r>
          </a:p>
        </p:txBody>
      </p:sp>
      <p:sp>
        <p:nvSpPr>
          <p:cNvPr id="4" name="Slide Number Placeholder 3">
            <a:extLst>
              <a:ext uri="{FF2B5EF4-FFF2-40B4-BE49-F238E27FC236}">
                <a16:creationId xmlns:a16="http://schemas.microsoft.com/office/drawing/2014/main" id="{BAC567B3-E92E-4CDB-8DED-20326DFED334}"/>
              </a:ext>
            </a:extLst>
          </p:cNvPr>
          <p:cNvSpPr>
            <a:spLocks noGrp="1"/>
          </p:cNvSpPr>
          <p:nvPr>
            <p:ph type="sldNum" sz="quarter" idx="12"/>
          </p:nvPr>
        </p:nvSpPr>
        <p:spPr/>
        <p:txBody>
          <a:bodyPr/>
          <a:lstStyle/>
          <a:p>
            <a:fld id="{B860579A-1FF0-4BB7-B3E0-9F77702503E1}" type="slidenum">
              <a:rPr lang="en-US" smtClean="0"/>
              <a:t>54</a:t>
            </a:fld>
            <a:endParaRPr lang="en-US"/>
          </a:p>
        </p:txBody>
      </p:sp>
      <p:sp>
        <p:nvSpPr>
          <p:cNvPr id="8" name="Rectangle 7">
            <a:extLst>
              <a:ext uri="{FF2B5EF4-FFF2-40B4-BE49-F238E27FC236}">
                <a16:creationId xmlns:a16="http://schemas.microsoft.com/office/drawing/2014/main" id="{AA44CC33-2D4E-4BB5-AAA4-4AFB22127E05}"/>
              </a:ext>
            </a:extLst>
          </p:cNvPr>
          <p:cNvSpPr/>
          <p:nvPr/>
        </p:nvSpPr>
        <p:spPr>
          <a:xfrm>
            <a:off x="752474" y="5280028"/>
            <a:ext cx="9763125" cy="1457324"/>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i="1" dirty="0">
                <a:solidFill>
                  <a:srgbClr val="C00000"/>
                </a:solidFill>
                <a:latin typeface="Times New Roman" panose="02020603050405020304" pitchFamily="18" charset="0"/>
                <a:cs typeface="Times New Roman" panose="02020603050405020304" pitchFamily="18" charset="0"/>
              </a:rPr>
              <a:t>How Did the Vertical Interaction Affect the Likelihood of Successful Cartelization?  </a:t>
            </a:r>
            <a:r>
              <a:rPr lang="en-US" sz="2400" dirty="0">
                <a:solidFill>
                  <a:schemeClr val="accent1"/>
                </a:solidFill>
                <a:latin typeface="Times New Roman" panose="02020603050405020304" pitchFamily="18" charset="0"/>
                <a:cs typeface="Times New Roman" panose="02020603050405020304" pitchFamily="18" charset="0"/>
              </a:rPr>
              <a:t>Applicator c</a:t>
            </a:r>
            <a:r>
              <a:rPr lang="en-US" sz="2400" dirty="0">
                <a:solidFill>
                  <a:srgbClr val="0070C0"/>
                </a:solidFill>
                <a:latin typeface="Times New Roman" panose="02020603050405020304" pitchFamily="18" charset="0"/>
                <a:cs typeface="Times New Roman" panose="02020603050405020304" pitchFamily="18" charset="0"/>
              </a:rPr>
              <a:t>artel members “foreclosed” </a:t>
            </a:r>
            <a:r>
              <a:rPr lang="en-US" sz="2400" dirty="0" err="1">
                <a:solidFill>
                  <a:srgbClr val="0070C0"/>
                </a:solidFill>
                <a:latin typeface="Times New Roman" panose="02020603050405020304" pitchFamily="18" charset="0"/>
                <a:cs typeface="Times New Roman" panose="02020603050405020304" pitchFamily="18" charset="0"/>
              </a:rPr>
              <a:t>JTC’s</a:t>
            </a:r>
            <a:r>
              <a:rPr lang="en-US" sz="2400" dirty="0">
                <a:solidFill>
                  <a:srgbClr val="0070C0"/>
                </a:solidFill>
                <a:latin typeface="Times New Roman" panose="02020603050405020304" pitchFamily="18" charset="0"/>
                <a:cs typeface="Times New Roman" panose="02020603050405020304" pitchFamily="18" charset="0"/>
              </a:rPr>
              <a:t> access to local asphalt by paying local producers not to supply (i.e., to “boycott” </a:t>
            </a:r>
            <a:r>
              <a:rPr lang="en-US" sz="2400" dirty="0" err="1">
                <a:solidFill>
                  <a:srgbClr val="0070C0"/>
                </a:solidFill>
                <a:latin typeface="Times New Roman" panose="02020603050405020304" pitchFamily="18" charset="0"/>
                <a:cs typeface="Times New Roman" panose="02020603050405020304" pitchFamily="18" charset="0"/>
              </a:rPr>
              <a:t>JTC</a:t>
            </a:r>
            <a:r>
              <a:rPr lang="en-US" sz="2400" dirty="0">
                <a:solidFill>
                  <a:srgbClr val="0070C0"/>
                </a:solidFill>
                <a:latin typeface="Times New Roman" panose="02020603050405020304" pitchFamily="18" charset="0"/>
                <a:cs typeface="Times New Roman" panose="02020603050405020304" pitchFamily="18" charset="0"/>
              </a:rPr>
              <a:t>.  </a:t>
            </a:r>
            <a:r>
              <a:rPr lang="en-US" sz="2400" i="1" dirty="0">
                <a:solidFill>
                  <a:srgbClr val="C00000"/>
                </a:solidFill>
                <a:latin typeface="Times New Roman" panose="02020603050405020304" pitchFamily="18" charset="0"/>
                <a:cs typeface="Times New Roman" panose="02020603050405020304" pitchFamily="18" charset="0"/>
              </a:rPr>
              <a:t>Producers were the “cat’s paw” for the Applicators (the cats)</a:t>
            </a:r>
          </a:p>
        </p:txBody>
      </p:sp>
    </p:spTree>
    <p:extLst>
      <p:ext uri="{BB962C8B-B14F-4D97-AF65-F5344CB8AC3E}">
        <p14:creationId xmlns:p14="http://schemas.microsoft.com/office/powerpoint/2010/main" val="206180559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59583D-DCC7-44D4-83A8-88F77C180651}"/>
              </a:ext>
            </a:extLst>
          </p:cNvPr>
          <p:cNvSpPr>
            <a:spLocks noGrp="1"/>
          </p:cNvSpPr>
          <p:nvPr>
            <p:ph type="title"/>
          </p:nvPr>
        </p:nvSpPr>
        <p:spPr/>
        <p:txBody>
          <a:bodyPr>
            <a:normAutofit/>
          </a:bodyPr>
          <a:lstStyle/>
          <a:p>
            <a:r>
              <a:rPr lang="en-US" sz="3200" dirty="0"/>
              <a:t>Generalizing Beyon</a:t>
            </a:r>
            <a:r>
              <a:rPr lang="en-US" dirty="0"/>
              <a:t>d JTC: </a:t>
            </a:r>
            <a:br>
              <a:rPr lang="en-US" dirty="0"/>
            </a:br>
            <a:r>
              <a:rPr lang="en-US" sz="3200" dirty="0"/>
              <a:t>Flavors of Exclusionary Conduct Allegations in Antitrust </a:t>
            </a:r>
          </a:p>
        </p:txBody>
      </p:sp>
      <p:sp>
        <p:nvSpPr>
          <p:cNvPr id="3" name="Content Placeholder 2">
            <a:extLst>
              <a:ext uri="{FF2B5EF4-FFF2-40B4-BE49-F238E27FC236}">
                <a16:creationId xmlns:a16="http://schemas.microsoft.com/office/drawing/2014/main" id="{5BB6DE13-351D-4F1A-8C84-522056EB26CD}"/>
              </a:ext>
            </a:extLst>
          </p:cNvPr>
          <p:cNvSpPr>
            <a:spLocks noGrp="1"/>
          </p:cNvSpPr>
          <p:nvPr>
            <p:ph idx="1"/>
          </p:nvPr>
        </p:nvSpPr>
        <p:spPr>
          <a:xfrm>
            <a:off x="838200" y="1690688"/>
            <a:ext cx="10515600" cy="5030787"/>
          </a:xfrm>
        </p:spPr>
        <p:txBody>
          <a:bodyPr>
            <a:normAutofit fontScale="92500" lnSpcReduction="20000"/>
          </a:bodyPr>
          <a:lstStyle/>
          <a:p>
            <a:r>
              <a:rPr lang="en-US" sz="2400" dirty="0"/>
              <a:t>Exclusionary conduct may be carried out by a </a:t>
            </a:r>
            <a:r>
              <a:rPr lang="en-US" sz="2400" dirty="0">
                <a:solidFill>
                  <a:srgbClr val="C00000"/>
                </a:solidFill>
              </a:rPr>
              <a:t>group of firms</a:t>
            </a:r>
            <a:endParaRPr lang="en-US" sz="2400" i="1" dirty="0">
              <a:solidFill>
                <a:srgbClr val="C00000"/>
              </a:solidFill>
            </a:endParaRPr>
          </a:p>
          <a:p>
            <a:pPr lvl="1"/>
            <a:r>
              <a:rPr lang="en-US" sz="2000" dirty="0"/>
              <a:t>By a naked cartel, as in </a:t>
            </a:r>
            <a:r>
              <a:rPr lang="en-US" sz="2000" i="1" dirty="0" err="1"/>
              <a:t>JTC</a:t>
            </a:r>
            <a:endParaRPr lang="en-US" sz="2000" i="1" dirty="0"/>
          </a:p>
          <a:p>
            <a:pPr lvl="1"/>
            <a:r>
              <a:rPr lang="en-US" sz="2000" dirty="0"/>
              <a:t>By a group of competitors operating thru a joint venture or legitimate trade association</a:t>
            </a:r>
            <a:endParaRPr lang="en-US" sz="2000" i="1" dirty="0"/>
          </a:p>
          <a:p>
            <a:pPr lvl="1"/>
            <a:r>
              <a:rPr lang="en-US" sz="2000" dirty="0"/>
              <a:t>By a group of firms legally petitioning the government, as in Steel and other import quotas </a:t>
            </a:r>
          </a:p>
          <a:p>
            <a:r>
              <a:rPr lang="en-US" sz="2400" dirty="0"/>
              <a:t>Exclusionary conduct also may be carried out by a </a:t>
            </a:r>
            <a:r>
              <a:rPr lang="en-US" sz="2400" dirty="0">
                <a:solidFill>
                  <a:srgbClr val="C00000"/>
                </a:solidFill>
              </a:rPr>
              <a:t>single firm </a:t>
            </a:r>
          </a:p>
          <a:p>
            <a:pPr lvl="1"/>
            <a:r>
              <a:rPr lang="en-US" sz="2000" dirty="0">
                <a:solidFill>
                  <a:srgbClr val="0070C0"/>
                </a:solidFill>
              </a:rPr>
              <a:t>Section 2 monopolization cases attack such exclusionary conduct</a:t>
            </a:r>
          </a:p>
          <a:p>
            <a:pPr lvl="1"/>
            <a:r>
              <a:rPr lang="en-US" sz="2000" dirty="0">
                <a:solidFill>
                  <a:srgbClr val="0070C0"/>
                </a:solidFill>
              </a:rPr>
              <a:t>But Section 1 also is relevant because exclusionary conduct often involves vertical contracts or vertical agreements/restraints </a:t>
            </a:r>
          </a:p>
          <a:p>
            <a:r>
              <a:rPr lang="en-US" sz="2400" dirty="0"/>
              <a:t>Single firm exclusionary conduct is more controversial in law and policy, and among commentators </a:t>
            </a:r>
          </a:p>
          <a:p>
            <a:r>
              <a:rPr lang="en-US" sz="2400" i="1" dirty="0"/>
              <a:t>Examples: </a:t>
            </a:r>
          </a:p>
          <a:p>
            <a:pPr lvl="1"/>
            <a:r>
              <a:rPr lang="en-US" sz="2000" i="1" dirty="0"/>
              <a:t>Standard Oil </a:t>
            </a:r>
            <a:r>
              <a:rPr lang="en-US" sz="2000" dirty="0"/>
              <a:t>and </a:t>
            </a:r>
            <a:r>
              <a:rPr lang="en-US" sz="2000" i="1" dirty="0"/>
              <a:t>Microsoft</a:t>
            </a:r>
          </a:p>
          <a:p>
            <a:pPr lvl="1"/>
            <a:r>
              <a:rPr lang="en-US" sz="2000" i="1" dirty="0"/>
              <a:t>Various Plaintiffs v Google</a:t>
            </a:r>
          </a:p>
          <a:p>
            <a:pPr lvl="1"/>
            <a:r>
              <a:rPr lang="en-US" sz="2000" i="1" dirty="0"/>
              <a:t>FTC v Facebook</a:t>
            </a:r>
            <a:endParaRPr lang="en-US" sz="2000" dirty="0"/>
          </a:p>
          <a:p>
            <a:pPr lvl="1"/>
            <a:r>
              <a:rPr lang="en-US" sz="2000" dirty="0"/>
              <a:t>Specific conduct may involve predatory pricing, exclusives, tying, threats, refusals to cooperate, vertical mergers</a:t>
            </a:r>
          </a:p>
          <a:p>
            <a:r>
              <a:rPr lang="en-US" sz="2400" dirty="0"/>
              <a:t>We will focus on exclusionary conduct mainly in Part III of this course</a:t>
            </a:r>
          </a:p>
          <a:p>
            <a:pPr marL="457200" lvl="1" indent="0">
              <a:buNone/>
            </a:pPr>
            <a:endParaRPr lang="en-US" sz="2000" i="1" dirty="0"/>
          </a:p>
        </p:txBody>
      </p:sp>
      <p:sp>
        <p:nvSpPr>
          <p:cNvPr id="4" name="Slide Number Placeholder 3">
            <a:extLst>
              <a:ext uri="{FF2B5EF4-FFF2-40B4-BE49-F238E27FC236}">
                <a16:creationId xmlns:a16="http://schemas.microsoft.com/office/drawing/2014/main" id="{B27B7D57-F1A9-4AEC-B0A9-7286927A5BDC}"/>
              </a:ext>
            </a:extLst>
          </p:cNvPr>
          <p:cNvSpPr>
            <a:spLocks noGrp="1"/>
          </p:cNvSpPr>
          <p:nvPr>
            <p:ph type="sldNum" sz="quarter" idx="12"/>
          </p:nvPr>
        </p:nvSpPr>
        <p:spPr/>
        <p:txBody>
          <a:bodyPr/>
          <a:lstStyle/>
          <a:p>
            <a:fld id="{B860579A-1FF0-4BB7-B3E0-9F77702503E1}" type="slidenum">
              <a:rPr lang="en-US" smtClean="0"/>
              <a:t>55</a:t>
            </a:fld>
            <a:endParaRPr lang="en-US"/>
          </a:p>
        </p:txBody>
      </p:sp>
    </p:spTree>
    <p:extLst>
      <p:ext uri="{BB962C8B-B14F-4D97-AF65-F5344CB8AC3E}">
        <p14:creationId xmlns:p14="http://schemas.microsoft.com/office/powerpoint/2010/main" val="248136161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5AAA9A-BF4B-4500-B05D-3E7086E7B2DF}"/>
              </a:ext>
            </a:extLst>
          </p:cNvPr>
          <p:cNvSpPr>
            <a:spLocks noGrp="1"/>
          </p:cNvSpPr>
          <p:nvPr>
            <p:ph type="title"/>
          </p:nvPr>
        </p:nvSpPr>
        <p:spPr>
          <a:xfrm>
            <a:off x="685800" y="124562"/>
            <a:ext cx="10515600" cy="1325563"/>
          </a:xfrm>
        </p:spPr>
        <p:txBody>
          <a:bodyPr/>
          <a:lstStyle/>
          <a:p>
            <a:r>
              <a:rPr lang="en-US" i="1" dirty="0"/>
              <a:t>Single Firm </a:t>
            </a:r>
            <a:r>
              <a:rPr lang="en-US" dirty="0"/>
              <a:t>Exclusion is More Controversial</a:t>
            </a:r>
          </a:p>
        </p:txBody>
      </p:sp>
      <p:sp>
        <p:nvSpPr>
          <p:cNvPr id="3" name="Content Placeholder 2">
            <a:extLst>
              <a:ext uri="{FF2B5EF4-FFF2-40B4-BE49-F238E27FC236}">
                <a16:creationId xmlns:a16="http://schemas.microsoft.com/office/drawing/2014/main" id="{5CAFBB02-8383-4B5C-9213-4FB12D55EF5C}"/>
              </a:ext>
            </a:extLst>
          </p:cNvPr>
          <p:cNvSpPr>
            <a:spLocks noGrp="1"/>
          </p:cNvSpPr>
          <p:nvPr>
            <p:ph idx="1"/>
          </p:nvPr>
        </p:nvSpPr>
        <p:spPr>
          <a:xfrm>
            <a:off x="771819" y="1518984"/>
            <a:ext cx="9286189" cy="5339016"/>
          </a:xfrm>
        </p:spPr>
        <p:txBody>
          <a:bodyPr>
            <a:normAutofit fontScale="77500" lnSpcReduction="20000"/>
          </a:bodyPr>
          <a:lstStyle/>
          <a:p>
            <a:r>
              <a:rPr lang="en-US" dirty="0"/>
              <a:t>This is </a:t>
            </a:r>
            <a:r>
              <a:rPr lang="en-US" i="1" dirty="0"/>
              <a:t>the </a:t>
            </a:r>
            <a:r>
              <a:rPr lang="en-US" dirty="0"/>
              <a:t>key tension between Chicagoland and Post-Chicago</a:t>
            </a:r>
          </a:p>
          <a:p>
            <a:r>
              <a:rPr lang="en-US" dirty="0"/>
              <a:t>Chicagoland position: Facts &amp; Policy</a:t>
            </a:r>
            <a:endParaRPr lang="en-US" dirty="0">
              <a:solidFill>
                <a:srgbClr val="C00000"/>
              </a:solidFill>
            </a:endParaRPr>
          </a:p>
          <a:p>
            <a:pPr lvl="1"/>
            <a:r>
              <a:rPr lang="en-US" dirty="0">
                <a:solidFill>
                  <a:srgbClr val="C00000"/>
                </a:solidFill>
              </a:rPr>
              <a:t>Exclusionary  strategies often will fail </a:t>
            </a:r>
          </a:p>
          <a:p>
            <a:pPr lvl="1"/>
            <a:r>
              <a:rPr lang="en-US" dirty="0"/>
              <a:t>Exclusion cases involve Losers attacking Winners/Innovators in order to deter </a:t>
            </a:r>
            <a:br>
              <a:rPr lang="en-US" dirty="0"/>
            </a:br>
            <a:r>
              <a:rPr lang="en-US" dirty="0"/>
              <a:t>them from competing with lower prices or better products</a:t>
            </a:r>
          </a:p>
          <a:p>
            <a:pPr lvl="1"/>
            <a:r>
              <a:rPr lang="en-US" dirty="0"/>
              <a:t>Strong intervention will deter competition on the merits</a:t>
            </a:r>
          </a:p>
          <a:p>
            <a:pPr lvl="1"/>
            <a:r>
              <a:rPr lang="en-US" dirty="0"/>
              <a:t>Strong intervention will deter innovative investment </a:t>
            </a:r>
          </a:p>
          <a:p>
            <a:pPr lvl="1"/>
            <a:r>
              <a:rPr lang="en-US" dirty="0"/>
              <a:t>Little fear of monopoly because markets will “self-correct” with entry </a:t>
            </a:r>
          </a:p>
          <a:p>
            <a:pPr lvl="1"/>
            <a:r>
              <a:rPr lang="en-US" dirty="0"/>
              <a:t>Juries and Courts are ill-equipped to distinguish between hard competition on the merits and anticompetitive exclusion </a:t>
            </a:r>
          </a:p>
          <a:p>
            <a:r>
              <a:rPr lang="en-US" dirty="0"/>
              <a:t>Post-Chicago position </a:t>
            </a:r>
          </a:p>
          <a:p>
            <a:pPr lvl="1"/>
            <a:r>
              <a:rPr lang="en-US" b="1" i="1" dirty="0">
                <a:solidFill>
                  <a:srgbClr val="C00000"/>
                </a:solidFill>
              </a:rPr>
              <a:t>Not!</a:t>
            </a:r>
          </a:p>
          <a:p>
            <a:pPr lvl="1"/>
            <a:r>
              <a:rPr lang="en-US" dirty="0"/>
              <a:t>These criticisms are more relevant to predatory pricing but less to</a:t>
            </a:r>
            <a:br>
              <a:rPr lang="en-US" dirty="0"/>
            </a:br>
            <a:r>
              <a:rPr lang="en-US" dirty="0"/>
              <a:t>non-price  “raising rivals’ costs/foreclosure conduct. These criticisms may have applied to 1960s antitrust, but the law has now become more permissive</a:t>
            </a:r>
            <a:br>
              <a:rPr lang="en-US" dirty="0"/>
            </a:br>
            <a:endParaRPr lang="en-US" dirty="0"/>
          </a:p>
          <a:p>
            <a:pPr lvl="1"/>
            <a:r>
              <a:rPr lang="en-US" dirty="0"/>
              <a:t>In fact, the law has overshot the market and should be made more interventionist, not less</a:t>
            </a:r>
            <a:br>
              <a:rPr lang="en-US" dirty="0"/>
            </a:br>
            <a:endParaRPr lang="en-US" dirty="0"/>
          </a:p>
          <a:p>
            <a:r>
              <a:rPr lang="en-US" sz="3400" i="1" dirty="0">
                <a:solidFill>
                  <a:srgbClr val="C00000"/>
                </a:solidFill>
              </a:rPr>
              <a:t>Stay Tuned for Part III of the Course</a:t>
            </a:r>
            <a:endParaRPr lang="en-US" i="1" dirty="0"/>
          </a:p>
        </p:txBody>
      </p:sp>
      <p:sp>
        <p:nvSpPr>
          <p:cNvPr id="4" name="Slide Number Placeholder 3">
            <a:extLst>
              <a:ext uri="{FF2B5EF4-FFF2-40B4-BE49-F238E27FC236}">
                <a16:creationId xmlns:a16="http://schemas.microsoft.com/office/drawing/2014/main" id="{D101F552-3847-42BD-8565-EAB45AFC5667}"/>
              </a:ext>
            </a:extLst>
          </p:cNvPr>
          <p:cNvSpPr>
            <a:spLocks noGrp="1"/>
          </p:cNvSpPr>
          <p:nvPr>
            <p:ph type="sldNum" sz="quarter" idx="12"/>
          </p:nvPr>
        </p:nvSpPr>
        <p:spPr>
          <a:xfrm>
            <a:off x="8610600" y="6318643"/>
            <a:ext cx="2743200" cy="365125"/>
          </a:xfrm>
        </p:spPr>
        <p:txBody>
          <a:bodyPr/>
          <a:lstStyle/>
          <a:p>
            <a:fld id="{B860579A-1FF0-4BB7-B3E0-9F77702503E1}" type="slidenum">
              <a:rPr lang="en-US" smtClean="0"/>
              <a:t>56</a:t>
            </a:fld>
            <a:endParaRPr lang="en-US"/>
          </a:p>
        </p:txBody>
      </p:sp>
      <p:cxnSp>
        <p:nvCxnSpPr>
          <p:cNvPr id="5" name="Straight Arrow Connector 4">
            <a:extLst>
              <a:ext uri="{FF2B5EF4-FFF2-40B4-BE49-F238E27FC236}">
                <a16:creationId xmlns:a16="http://schemas.microsoft.com/office/drawing/2014/main" id="{1153A4BA-7B4C-4E14-96F1-C49D1FEC034D}"/>
              </a:ext>
            </a:extLst>
          </p:cNvPr>
          <p:cNvCxnSpPr>
            <a:cxnSpLocks/>
          </p:cNvCxnSpPr>
          <p:nvPr/>
        </p:nvCxnSpPr>
        <p:spPr>
          <a:xfrm flipV="1">
            <a:off x="6096000" y="2078442"/>
            <a:ext cx="2371725" cy="222585"/>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A7E8D6D9-5C36-454C-825F-CA2F07DB648B}"/>
              </a:ext>
            </a:extLst>
          </p:cNvPr>
          <p:cNvSpPr/>
          <p:nvPr/>
        </p:nvSpPr>
        <p:spPr>
          <a:xfrm>
            <a:off x="8610600" y="1371600"/>
            <a:ext cx="3143889" cy="1015663"/>
          </a:xfrm>
          <a:prstGeom prst="rect">
            <a:avLst/>
          </a:prstGeom>
          <a:ln w="38100">
            <a:solidFill>
              <a:srgbClr val="0070C0"/>
            </a:solidFill>
          </a:ln>
        </p:spPr>
        <p:txBody>
          <a:bodyPr wrap="square">
            <a:spAutoFit/>
          </a:bodyPr>
          <a:lstStyle/>
          <a:p>
            <a:r>
              <a:rPr lang="en-US" sz="2000" b="1" i="1" dirty="0">
                <a:solidFill>
                  <a:srgbClr val="0070C0"/>
                </a:solidFill>
              </a:rPr>
              <a:t>Note all the “objections” Posner raised (but answered)</a:t>
            </a:r>
            <a:endParaRPr lang="en-US" sz="2000" dirty="0">
              <a:solidFill>
                <a:srgbClr val="0070C0"/>
              </a:solidFill>
            </a:endParaRPr>
          </a:p>
        </p:txBody>
      </p:sp>
    </p:spTree>
    <p:extLst>
      <p:ext uri="{BB962C8B-B14F-4D97-AF65-F5344CB8AC3E}">
        <p14:creationId xmlns:p14="http://schemas.microsoft.com/office/powerpoint/2010/main" val="317442336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BD6FF7-A9D8-4C5D-8B78-4C3C3941BBD5}"/>
              </a:ext>
            </a:extLst>
          </p:cNvPr>
          <p:cNvSpPr>
            <a:spLocks noGrp="1"/>
          </p:cNvSpPr>
          <p:nvPr>
            <p:ph type="title"/>
          </p:nvPr>
        </p:nvSpPr>
        <p:spPr>
          <a:xfrm>
            <a:off x="838200" y="18255"/>
            <a:ext cx="10515600" cy="1325563"/>
          </a:xfrm>
        </p:spPr>
        <p:txBody>
          <a:bodyPr>
            <a:normAutofit/>
          </a:bodyPr>
          <a:lstStyle/>
          <a:p>
            <a:r>
              <a:rPr lang="en-US" sz="3200" dirty="0"/>
              <a:t>Overview of Course Agenda</a:t>
            </a:r>
          </a:p>
        </p:txBody>
      </p:sp>
      <p:sp>
        <p:nvSpPr>
          <p:cNvPr id="3" name="Content Placeholder 2">
            <a:extLst>
              <a:ext uri="{FF2B5EF4-FFF2-40B4-BE49-F238E27FC236}">
                <a16:creationId xmlns:a16="http://schemas.microsoft.com/office/drawing/2014/main" id="{A49154F9-5890-4613-8630-F757612B2811}"/>
              </a:ext>
            </a:extLst>
          </p:cNvPr>
          <p:cNvSpPr>
            <a:spLocks noGrp="1"/>
          </p:cNvSpPr>
          <p:nvPr>
            <p:ph idx="1"/>
          </p:nvPr>
        </p:nvSpPr>
        <p:spPr>
          <a:xfrm>
            <a:off x="649356" y="1437998"/>
            <a:ext cx="10515600" cy="4918351"/>
          </a:xfrm>
        </p:spPr>
        <p:txBody>
          <a:bodyPr>
            <a:normAutofit fontScale="92500"/>
          </a:bodyPr>
          <a:lstStyle/>
          <a:p>
            <a:r>
              <a:rPr lang="en-US" sz="2000" b="1" dirty="0">
                <a:solidFill>
                  <a:srgbClr val="C00000"/>
                </a:solidFill>
              </a:rPr>
              <a:t>Part I: </a:t>
            </a:r>
            <a:r>
              <a:rPr lang="en-US" sz="2000" dirty="0"/>
              <a:t>We take a detailed look at the law and economics of price fixing and other potentially collusive agreements among competitors </a:t>
            </a:r>
            <a:r>
              <a:rPr lang="en-US" sz="2000" b="1" dirty="0">
                <a:solidFill>
                  <a:srgbClr val="C00000"/>
                </a:solidFill>
              </a:rPr>
              <a:t>(“horizontal restraints”) </a:t>
            </a:r>
            <a:r>
              <a:rPr lang="en-US" sz="2000" dirty="0"/>
              <a:t>under Section 1 of Sherman Act.</a:t>
            </a:r>
          </a:p>
          <a:p>
            <a:pPr lvl="1"/>
            <a:r>
              <a:rPr lang="en-US" sz="1800" dirty="0"/>
              <a:t>Develop and contrast the “rule of reason” from “per se analysis” </a:t>
            </a:r>
          </a:p>
          <a:p>
            <a:pPr lvl="1"/>
            <a:r>
              <a:rPr lang="en-US" sz="1800" dirty="0"/>
              <a:t>Develop the concepts, roles and evidence of “power, purpose and effects”</a:t>
            </a:r>
          </a:p>
          <a:p>
            <a:pPr lvl="1"/>
            <a:r>
              <a:rPr lang="en-US" sz="1800" dirty="0"/>
              <a:t>Contrast “naked restraints” from agreements with possible “procompetitive” efficiency benefits</a:t>
            </a:r>
          </a:p>
          <a:p>
            <a:r>
              <a:rPr lang="en-US" sz="2000" dirty="0"/>
              <a:t>We then will examine of how to prove that an Agreement exists, when there is not a formal contract.</a:t>
            </a:r>
          </a:p>
          <a:p>
            <a:endParaRPr lang="en-US" sz="2000" dirty="0"/>
          </a:p>
          <a:p>
            <a:r>
              <a:rPr lang="en-US" sz="2000" b="1" dirty="0">
                <a:solidFill>
                  <a:srgbClr val="C00000"/>
                </a:solidFill>
              </a:rPr>
              <a:t>Part II: </a:t>
            </a:r>
            <a:r>
              <a:rPr lang="en-US" sz="2000" dirty="0"/>
              <a:t>We focus in detail on </a:t>
            </a:r>
            <a:r>
              <a:rPr lang="en-US" sz="2000" dirty="0">
                <a:solidFill>
                  <a:srgbClr val="C00000"/>
                </a:solidFill>
              </a:rPr>
              <a:t>“</a:t>
            </a:r>
            <a:r>
              <a:rPr lang="en-US" sz="2000" b="1" dirty="0">
                <a:solidFill>
                  <a:srgbClr val="C00000"/>
                </a:solidFill>
              </a:rPr>
              <a:t>horizontal mergers,” </a:t>
            </a:r>
            <a:r>
              <a:rPr lang="en-US" sz="2000" dirty="0"/>
              <a:t>which are a type of horizontal agreement, and mainly governed under Section 7 of the Clayton Act. Merger analysis will also provide a deeper dive into the economic analysis of competitive effects, market definition, entry and efficiencies.</a:t>
            </a:r>
          </a:p>
          <a:p>
            <a:pPr marL="0" indent="0">
              <a:buNone/>
            </a:pPr>
            <a:endParaRPr lang="en-US" sz="2000" dirty="0"/>
          </a:p>
          <a:p>
            <a:r>
              <a:rPr lang="en-US" sz="2000" b="1" dirty="0">
                <a:solidFill>
                  <a:srgbClr val="C00000"/>
                </a:solidFill>
              </a:rPr>
              <a:t>Part III:</a:t>
            </a:r>
            <a:r>
              <a:rPr lang="en-US" sz="2000" b="1" dirty="0"/>
              <a:t> </a:t>
            </a:r>
            <a:r>
              <a:rPr lang="en-US" sz="2000" dirty="0"/>
              <a:t>We analyze the law and economics of </a:t>
            </a:r>
            <a:r>
              <a:rPr lang="en-US" sz="2000" dirty="0">
                <a:solidFill>
                  <a:srgbClr val="C00000"/>
                </a:solidFill>
              </a:rPr>
              <a:t>“</a:t>
            </a:r>
            <a:r>
              <a:rPr lang="en-US" sz="2000" b="1" dirty="0">
                <a:solidFill>
                  <a:srgbClr val="C00000"/>
                </a:solidFill>
              </a:rPr>
              <a:t>exclusionary conduct</a:t>
            </a:r>
            <a:r>
              <a:rPr lang="en-US" sz="2000" dirty="0">
                <a:solidFill>
                  <a:srgbClr val="C00000"/>
                </a:solidFill>
              </a:rPr>
              <a:t>,”</a:t>
            </a:r>
            <a:r>
              <a:rPr lang="en-US" sz="2000" dirty="0"/>
              <a:t> which can involve Sherman Act Section 1 (if there is a horizontal or vertical agreement) or Section 2 (mainly for single firm conduct), or Section 3 of the Clayton Act.  Vertical mergers raise exclusion concerns and are analyzed under Section 7.  </a:t>
            </a:r>
          </a:p>
        </p:txBody>
      </p:sp>
      <p:sp>
        <p:nvSpPr>
          <p:cNvPr id="4" name="Slide Number Placeholder 3">
            <a:extLst>
              <a:ext uri="{FF2B5EF4-FFF2-40B4-BE49-F238E27FC236}">
                <a16:creationId xmlns:a16="http://schemas.microsoft.com/office/drawing/2014/main" id="{13C226A1-E7CA-4852-8B8B-0BED941DCB95}"/>
              </a:ext>
            </a:extLst>
          </p:cNvPr>
          <p:cNvSpPr>
            <a:spLocks noGrp="1"/>
          </p:cNvSpPr>
          <p:nvPr>
            <p:ph type="sldNum" sz="quarter" idx="12"/>
          </p:nvPr>
        </p:nvSpPr>
        <p:spPr/>
        <p:txBody>
          <a:bodyPr/>
          <a:lstStyle/>
          <a:p>
            <a:fld id="{B860579A-1FF0-4BB7-B3E0-9F77702503E1}" type="slidenum">
              <a:rPr lang="en-US" smtClean="0"/>
              <a:t>57</a:t>
            </a:fld>
            <a:endParaRPr lang="en-US"/>
          </a:p>
        </p:txBody>
      </p:sp>
    </p:spTree>
    <p:extLst>
      <p:ext uri="{BB962C8B-B14F-4D97-AF65-F5344CB8AC3E}">
        <p14:creationId xmlns:p14="http://schemas.microsoft.com/office/powerpoint/2010/main" val="347349034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04396F-AFC3-484C-B8B6-F7E527443ACD}"/>
              </a:ext>
            </a:extLst>
          </p:cNvPr>
          <p:cNvSpPr>
            <a:spLocks noGrp="1"/>
          </p:cNvSpPr>
          <p:nvPr>
            <p:ph type="title"/>
          </p:nvPr>
        </p:nvSpPr>
        <p:spPr/>
        <p:txBody>
          <a:bodyPr>
            <a:normAutofit/>
          </a:bodyPr>
          <a:lstStyle/>
          <a:p>
            <a:pPr algn="ctr"/>
            <a:r>
              <a:rPr lang="en-US" sz="3600" dirty="0"/>
              <a:t>Section 1 and the Rule of Reason:</a:t>
            </a:r>
            <a:br>
              <a:rPr lang="en-US" sz="3600" dirty="0"/>
            </a:br>
            <a:r>
              <a:rPr lang="en-US" sz="3600" dirty="0"/>
              <a:t>Introduction</a:t>
            </a:r>
            <a:br>
              <a:rPr lang="en-US" sz="3600" dirty="0"/>
            </a:br>
            <a:br>
              <a:rPr lang="en-US" sz="3600" dirty="0"/>
            </a:br>
            <a:r>
              <a:rPr lang="en-US" sz="3600" dirty="0"/>
              <a:t>(Looking Forward to Topic 3)</a:t>
            </a:r>
          </a:p>
        </p:txBody>
      </p:sp>
      <p:sp>
        <p:nvSpPr>
          <p:cNvPr id="3" name="Text Placeholder 2">
            <a:extLst>
              <a:ext uri="{FF2B5EF4-FFF2-40B4-BE49-F238E27FC236}">
                <a16:creationId xmlns:a16="http://schemas.microsoft.com/office/drawing/2014/main" id="{C4A3FB38-8BFB-4EED-952E-C4F222C053E3}"/>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6B9B9649-A058-41F2-84F6-8FE0D16ECCFB}"/>
              </a:ext>
            </a:extLst>
          </p:cNvPr>
          <p:cNvSpPr>
            <a:spLocks noGrp="1"/>
          </p:cNvSpPr>
          <p:nvPr>
            <p:ph type="sldNum" sz="quarter" idx="12"/>
          </p:nvPr>
        </p:nvSpPr>
        <p:spPr/>
        <p:txBody>
          <a:bodyPr/>
          <a:lstStyle/>
          <a:p>
            <a:fld id="{B860579A-1FF0-4BB7-B3E0-9F77702503E1}" type="slidenum">
              <a:rPr lang="en-US" smtClean="0"/>
              <a:t>58</a:t>
            </a:fld>
            <a:endParaRPr lang="en-US"/>
          </a:p>
        </p:txBody>
      </p:sp>
    </p:spTree>
    <p:extLst>
      <p:ext uri="{BB962C8B-B14F-4D97-AF65-F5344CB8AC3E}">
        <p14:creationId xmlns:p14="http://schemas.microsoft.com/office/powerpoint/2010/main" val="295531365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sz="3600" dirty="0"/>
              <a:t>Sherman Act Section 1 Elements</a:t>
            </a:r>
          </a:p>
        </p:txBody>
      </p:sp>
      <p:sp>
        <p:nvSpPr>
          <p:cNvPr id="11267" name="Content Placeholder 2"/>
          <p:cNvSpPr>
            <a:spLocks noGrp="1"/>
          </p:cNvSpPr>
          <p:nvPr>
            <p:ph idx="1"/>
          </p:nvPr>
        </p:nvSpPr>
        <p:spPr>
          <a:xfrm>
            <a:off x="206364" y="1664285"/>
            <a:ext cx="6703482" cy="4502383"/>
          </a:xfrm>
        </p:spPr>
        <p:txBody>
          <a:bodyPr>
            <a:normAutofit lnSpcReduction="10000"/>
          </a:bodyPr>
          <a:lstStyle/>
          <a:p>
            <a:r>
              <a:rPr lang="en-US" sz="2200" dirty="0"/>
              <a:t>Section 1 Text: “</a:t>
            </a:r>
            <a:r>
              <a:rPr lang="en-US" sz="2200" dirty="0">
                <a:highlight>
                  <a:srgbClr val="FFFF00"/>
                </a:highlight>
              </a:rPr>
              <a:t>Every</a:t>
            </a:r>
            <a:r>
              <a:rPr lang="en-US" sz="2200" dirty="0"/>
              <a:t> </a:t>
            </a:r>
            <a:r>
              <a:rPr lang="en-US" sz="2200" b="1" i="1" dirty="0">
                <a:solidFill>
                  <a:srgbClr val="C00000"/>
                </a:solidFill>
              </a:rPr>
              <a:t>contract, combination in the form of trust or otherwise, or conspiracy</a:t>
            </a:r>
            <a:r>
              <a:rPr lang="en-US" sz="2200" dirty="0">
                <a:solidFill>
                  <a:srgbClr val="C00000"/>
                </a:solidFill>
              </a:rPr>
              <a:t>, in </a:t>
            </a:r>
            <a:r>
              <a:rPr lang="en-US" sz="2200" b="1" i="1" dirty="0">
                <a:solidFill>
                  <a:srgbClr val="C00000"/>
                </a:solidFill>
              </a:rPr>
              <a:t>restraint of trade </a:t>
            </a:r>
            <a:r>
              <a:rPr lang="en-US" sz="2200" dirty="0"/>
              <a:t>or commerce among the several States, or with foreign nations, is declared to be illegal.” Appendix p. 1419</a:t>
            </a:r>
          </a:p>
          <a:p>
            <a:pPr marL="0" indent="0">
              <a:buNone/>
            </a:pPr>
            <a:endParaRPr lang="en-US" sz="2200" dirty="0"/>
          </a:p>
          <a:p>
            <a:r>
              <a:rPr lang="en-US" sz="2400" dirty="0"/>
              <a:t>Two Elements of the Offense</a:t>
            </a:r>
          </a:p>
          <a:p>
            <a:pPr lvl="1"/>
            <a:r>
              <a:rPr lang="en-US" sz="2000" dirty="0">
                <a:solidFill>
                  <a:srgbClr val="C00000"/>
                </a:solidFill>
              </a:rPr>
              <a:t>“</a:t>
            </a:r>
            <a:r>
              <a:rPr lang="en-US" sz="2000" b="1" i="1" dirty="0">
                <a:solidFill>
                  <a:srgbClr val="C00000"/>
                </a:solidFill>
              </a:rPr>
              <a:t>Concerted action</a:t>
            </a:r>
            <a:r>
              <a:rPr lang="en-US" sz="2000" dirty="0">
                <a:solidFill>
                  <a:srgbClr val="C00000"/>
                </a:solidFill>
              </a:rPr>
              <a:t>”  </a:t>
            </a:r>
            <a:r>
              <a:rPr lang="en-US" sz="2000" dirty="0"/>
              <a:t>(Chapter 3)</a:t>
            </a:r>
          </a:p>
          <a:p>
            <a:pPr lvl="2"/>
            <a:r>
              <a:rPr lang="en-US" sz="1800" dirty="0"/>
              <a:t>More than one “economic actor”</a:t>
            </a:r>
          </a:p>
          <a:p>
            <a:pPr lvl="2"/>
            <a:r>
              <a:rPr lang="en-US" sz="1800" dirty="0"/>
              <a:t>Explicit (agreements), but also illicit (conspiracy)</a:t>
            </a:r>
          </a:p>
          <a:p>
            <a:pPr lvl="3"/>
            <a:r>
              <a:rPr lang="en-US" sz="1600" dirty="0"/>
              <a:t>Direct vs. circumstantial evidence</a:t>
            </a:r>
          </a:p>
          <a:p>
            <a:pPr lvl="1"/>
            <a:r>
              <a:rPr lang="en-US" sz="2000" dirty="0">
                <a:solidFill>
                  <a:srgbClr val="C00000"/>
                </a:solidFill>
              </a:rPr>
              <a:t>“</a:t>
            </a:r>
            <a:r>
              <a:rPr lang="en-US" sz="2000" b="1" i="1" dirty="0">
                <a:solidFill>
                  <a:srgbClr val="C00000"/>
                </a:solidFill>
              </a:rPr>
              <a:t>Restraint of Trade</a:t>
            </a:r>
            <a:r>
              <a:rPr lang="en-US" sz="2000" dirty="0">
                <a:solidFill>
                  <a:srgbClr val="C00000"/>
                </a:solidFill>
              </a:rPr>
              <a:t>” </a:t>
            </a:r>
            <a:r>
              <a:rPr lang="en-US" sz="2000" dirty="0"/>
              <a:t>(Chapter 2)</a:t>
            </a:r>
          </a:p>
          <a:p>
            <a:pPr lvl="2"/>
            <a:r>
              <a:rPr lang="en-US" sz="1800" i="1" dirty="0"/>
              <a:t>An anticompetitive effect</a:t>
            </a:r>
          </a:p>
          <a:p>
            <a:pPr lvl="2"/>
            <a:r>
              <a:rPr lang="en-US" sz="1800" i="1" dirty="0"/>
              <a:t>Standard Oil </a:t>
            </a:r>
            <a:r>
              <a:rPr lang="en-US" sz="1800" dirty="0"/>
              <a:t>(1911) – </a:t>
            </a:r>
            <a:r>
              <a:rPr lang="en-US" sz="1800" b="1" dirty="0">
                <a:solidFill>
                  <a:srgbClr val="C00000"/>
                </a:solidFill>
              </a:rPr>
              <a:t>“The Rule of Reason”</a:t>
            </a:r>
          </a:p>
        </p:txBody>
      </p:sp>
      <p:sp>
        <p:nvSpPr>
          <p:cNvPr id="4" name="Slide Number Placeholder 3"/>
          <p:cNvSpPr>
            <a:spLocks noGrp="1"/>
          </p:cNvSpPr>
          <p:nvPr>
            <p:ph type="sldNum" sz="quarter" idx="12"/>
          </p:nvPr>
        </p:nvSpPr>
        <p:spPr/>
        <p:txBody>
          <a:bodyPr/>
          <a:lstStyle/>
          <a:p>
            <a:pPr>
              <a:defRPr/>
            </a:pPr>
            <a:fld id="{454E371F-DDC3-4B68-9EEE-47F5F5D33FD7}" type="slidenum">
              <a:rPr lang="en-US" smtClean="0"/>
              <a:pPr>
                <a:defRPr/>
              </a:pPr>
              <a:t>59</a:t>
            </a:fld>
            <a:endParaRPr lang="en-US"/>
          </a:p>
        </p:txBody>
      </p:sp>
      <p:sp>
        <p:nvSpPr>
          <p:cNvPr id="6" name="TextBox 5">
            <a:extLst>
              <a:ext uri="{FF2B5EF4-FFF2-40B4-BE49-F238E27FC236}">
                <a16:creationId xmlns:a16="http://schemas.microsoft.com/office/drawing/2014/main" id="{F5495E72-C570-44EB-9598-FCD35FAF76F7}"/>
              </a:ext>
            </a:extLst>
          </p:cNvPr>
          <p:cNvSpPr txBox="1"/>
          <p:nvPr/>
        </p:nvSpPr>
        <p:spPr>
          <a:xfrm>
            <a:off x="7745520" y="5474653"/>
            <a:ext cx="3933701" cy="923330"/>
          </a:xfrm>
          <a:prstGeom prst="rect">
            <a:avLst/>
          </a:prstGeom>
          <a:noFill/>
          <a:ln w="28575">
            <a:solidFill>
              <a:srgbClr val="0070C0"/>
            </a:solidFill>
          </a:ln>
        </p:spPr>
        <p:txBody>
          <a:bodyPr wrap="square" rtlCol="0">
            <a:spAutoFit/>
          </a:bodyPr>
          <a:lstStyle/>
          <a:p>
            <a:r>
              <a:rPr lang="en-US" u="sng" dirty="0">
                <a:solidFill>
                  <a:srgbClr val="0070C0"/>
                </a:solidFill>
              </a:rPr>
              <a:t>Standard Oil (1911) p. 116-18</a:t>
            </a:r>
            <a:endParaRPr lang="en-US" dirty="0">
              <a:solidFill>
                <a:srgbClr val="0070C0"/>
              </a:solidFill>
            </a:endParaRPr>
          </a:p>
          <a:p>
            <a:r>
              <a:rPr lang="en-US" dirty="0">
                <a:solidFill>
                  <a:srgbClr val="0070C0"/>
                </a:solidFill>
              </a:rPr>
              <a:t>“The </a:t>
            </a:r>
            <a:r>
              <a:rPr lang="en-US" b="1" i="1" dirty="0">
                <a:solidFill>
                  <a:srgbClr val="C00000"/>
                </a:solidFill>
              </a:rPr>
              <a:t>standard of reason </a:t>
            </a:r>
            <a:r>
              <a:rPr lang="en-US" dirty="0">
                <a:solidFill>
                  <a:srgbClr val="0070C0"/>
                </a:solidFill>
              </a:rPr>
              <a:t>which had been </a:t>
            </a:r>
            <a:r>
              <a:rPr lang="en-US" b="1" i="1" dirty="0">
                <a:solidFill>
                  <a:srgbClr val="C00000"/>
                </a:solidFill>
              </a:rPr>
              <a:t>applied at common law</a:t>
            </a:r>
            <a:r>
              <a:rPr lang="en-US" dirty="0">
                <a:solidFill>
                  <a:srgbClr val="0070C0"/>
                </a:solidFill>
              </a:rPr>
              <a:t>…”</a:t>
            </a:r>
          </a:p>
        </p:txBody>
      </p:sp>
      <p:cxnSp>
        <p:nvCxnSpPr>
          <p:cNvPr id="3" name="Straight Arrow Connector 2">
            <a:extLst>
              <a:ext uri="{FF2B5EF4-FFF2-40B4-BE49-F238E27FC236}">
                <a16:creationId xmlns:a16="http://schemas.microsoft.com/office/drawing/2014/main" id="{19F04093-104C-42E8-9583-3BEDFB39811B}"/>
              </a:ext>
            </a:extLst>
          </p:cNvPr>
          <p:cNvCxnSpPr>
            <a:cxnSpLocks/>
          </p:cNvCxnSpPr>
          <p:nvPr/>
        </p:nvCxnSpPr>
        <p:spPr>
          <a:xfrm flipV="1">
            <a:off x="3205113" y="1282896"/>
            <a:ext cx="4779390" cy="381389"/>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8CC7260E-C378-4B1B-8F2B-C7EC98074A78}"/>
              </a:ext>
            </a:extLst>
          </p:cNvPr>
          <p:cNvSpPr/>
          <p:nvPr/>
        </p:nvSpPr>
        <p:spPr>
          <a:xfrm>
            <a:off x="8285178" y="682732"/>
            <a:ext cx="3394043" cy="1200329"/>
          </a:xfrm>
          <a:prstGeom prst="rect">
            <a:avLst/>
          </a:prstGeom>
          <a:ln w="12700">
            <a:solidFill>
              <a:srgbClr val="0070C0"/>
            </a:solidFill>
          </a:ln>
        </p:spPr>
        <p:txBody>
          <a:bodyPr wrap="square">
            <a:spAutoFit/>
          </a:bodyPr>
          <a:lstStyle/>
          <a:p>
            <a:r>
              <a:rPr lang="en-US" b="1" i="1" dirty="0">
                <a:solidFill>
                  <a:srgbClr val="0070C0"/>
                </a:solidFill>
                <a:highlight>
                  <a:srgbClr val="FFFF00"/>
                </a:highlight>
              </a:rPr>
              <a:t>“Every”</a:t>
            </a:r>
            <a:r>
              <a:rPr lang="en-US" b="1" i="1" dirty="0">
                <a:solidFill>
                  <a:srgbClr val="0070C0"/>
                </a:solidFill>
              </a:rPr>
              <a:t> </a:t>
            </a:r>
            <a:r>
              <a:rPr lang="en-US" b="1" dirty="0">
                <a:solidFill>
                  <a:srgbClr val="0070C0"/>
                </a:solidFill>
              </a:rPr>
              <a:t>should not be taken literally since all contracts restrain trade.  Some contracts are okay….</a:t>
            </a:r>
            <a:endParaRPr lang="en-US" dirty="0">
              <a:solidFill>
                <a:srgbClr val="0070C0"/>
              </a:solidFill>
            </a:endParaRPr>
          </a:p>
        </p:txBody>
      </p:sp>
      <p:cxnSp>
        <p:nvCxnSpPr>
          <p:cNvPr id="12" name="Straight Arrow Connector 11">
            <a:extLst>
              <a:ext uri="{FF2B5EF4-FFF2-40B4-BE49-F238E27FC236}">
                <a16:creationId xmlns:a16="http://schemas.microsoft.com/office/drawing/2014/main" id="{A4B2A537-7ECC-48A9-A509-B2D2913E3342}"/>
              </a:ext>
            </a:extLst>
          </p:cNvPr>
          <p:cNvCxnSpPr>
            <a:cxnSpLocks/>
          </p:cNvCxnSpPr>
          <p:nvPr/>
        </p:nvCxnSpPr>
        <p:spPr>
          <a:xfrm flipV="1">
            <a:off x="4637988" y="4140210"/>
            <a:ext cx="3252247" cy="1010952"/>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32273D6A-2A54-4B4C-9A10-D26C749FF042}"/>
              </a:ext>
            </a:extLst>
          </p:cNvPr>
          <p:cNvSpPr txBox="1"/>
          <p:nvPr/>
        </p:nvSpPr>
        <p:spPr>
          <a:xfrm>
            <a:off x="7984503" y="3285967"/>
            <a:ext cx="3933701" cy="923330"/>
          </a:xfrm>
          <a:prstGeom prst="rect">
            <a:avLst/>
          </a:prstGeom>
          <a:noFill/>
          <a:ln w="28575">
            <a:solidFill>
              <a:srgbClr val="0070C0"/>
            </a:solidFill>
          </a:ln>
        </p:spPr>
        <p:txBody>
          <a:bodyPr wrap="square" rtlCol="0">
            <a:spAutoFit/>
          </a:bodyPr>
          <a:lstStyle/>
          <a:p>
            <a:r>
              <a:rPr lang="en-US" u="sng" dirty="0">
                <a:solidFill>
                  <a:srgbClr val="0070C0"/>
                </a:solidFill>
              </a:rPr>
              <a:t>Standard Oil (1911)</a:t>
            </a:r>
          </a:p>
          <a:p>
            <a:r>
              <a:rPr lang="en-US" dirty="0">
                <a:solidFill>
                  <a:srgbClr val="0070C0"/>
                </a:solidFill>
              </a:rPr>
              <a:t>Restraint of trade means </a:t>
            </a:r>
            <a:r>
              <a:rPr lang="en-US" b="1" i="1" dirty="0">
                <a:solidFill>
                  <a:srgbClr val="C00000"/>
                </a:solidFill>
              </a:rPr>
              <a:t>“unreasonable”  </a:t>
            </a:r>
            <a:r>
              <a:rPr lang="en-US" dirty="0">
                <a:solidFill>
                  <a:srgbClr val="0070C0"/>
                </a:solidFill>
              </a:rPr>
              <a:t>restraint</a:t>
            </a:r>
          </a:p>
        </p:txBody>
      </p:sp>
      <p:cxnSp>
        <p:nvCxnSpPr>
          <p:cNvPr id="21" name="Straight Arrow Connector 20">
            <a:extLst>
              <a:ext uri="{FF2B5EF4-FFF2-40B4-BE49-F238E27FC236}">
                <a16:creationId xmlns:a16="http://schemas.microsoft.com/office/drawing/2014/main" id="{0D364664-0A02-48A9-884A-036623553749}"/>
              </a:ext>
            </a:extLst>
          </p:cNvPr>
          <p:cNvCxnSpPr>
            <a:cxnSpLocks/>
          </p:cNvCxnSpPr>
          <p:nvPr/>
        </p:nvCxnSpPr>
        <p:spPr>
          <a:xfrm>
            <a:off x="5891753" y="5835192"/>
            <a:ext cx="1498861" cy="219061"/>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40710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46075"/>
            <a:ext cx="10515600" cy="1325563"/>
          </a:xfrm>
        </p:spPr>
        <p:txBody>
          <a:bodyPr>
            <a:normAutofit/>
          </a:bodyPr>
          <a:lstStyle/>
          <a:p>
            <a:r>
              <a:rPr lang="en-US" sz="3600" dirty="0"/>
              <a:t>The Sherman Act, Section 1</a:t>
            </a:r>
          </a:p>
        </p:txBody>
      </p:sp>
      <p:sp>
        <p:nvSpPr>
          <p:cNvPr id="3" name="Content Placeholder 2"/>
          <p:cNvSpPr>
            <a:spLocks noGrp="1"/>
          </p:cNvSpPr>
          <p:nvPr>
            <p:ph idx="1"/>
          </p:nvPr>
        </p:nvSpPr>
        <p:spPr>
          <a:xfrm>
            <a:off x="744718" y="1690688"/>
            <a:ext cx="7071674" cy="4525963"/>
          </a:xfrm>
        </p:spPr>
        <p:txBody>
          <a:bodyPr/>
          <a:lstStyle/>
          <a:p>
            <a:pPr marL="457200" lvl="1" indent="0">
              <a:buNone/>
            </a:pPr>
            <a:r>
              <a:rPr lang="en-US" b="1" dirty="0"/>
              <a:t>“Every </a:t>
            </a:r>
            <a:r>
              <a:rPr lang="en-US" b="1" dirty="0">
                <a:solidFill>
                  <a:srgbClr val="C00000"/>
                </a:solidFill>
              </a:rPr>
              <a:t>contract, combination </a:t>
            </a:r>
            <a:r>
              <a:rPr lang="en-US" b="1" dirty="0"/>
              <a:t>in the form of trust or otherwise, or </a:t>
            </a:r>
            <a:r>
              <a:rPr lang="en-US" b="1" dirty="0">
                <a:solidFill>
                  <a:srgbClr val="C00000"/>
                </a:solidFill>
              </a:rPr>
              <a:t>conspiracy</a:t>
            </a:r>
            <a:r>
              <a:rPr lang="en-US" b="1" dirty="0"/>
              <a:t>, in </a:t>
            </a:r>
            <a:r>
              <a:rPr lang="en-US" b="1" dirty="0">
                <a:solidFill>
                  <a:srgbClr val="C00000"/>
                </a:solidFill>
              </a:rPr>
              <a:t>restraint of trade </a:t>
            </a:r>
            <a:r>
              <a:rPr lang="en-US" b="1" dirty="0"/>
              <a:t>or commerce among the several States, or with foreign nations, is declared to be </a:t>
            </a:r>
            <a:r>
              <a:rPr lang="en-US" b="1" dirty="0">
                <a:solidFill>
                  <a:srgbClr val="C00000"/>
                </a:solidFill>
              </a:rPr>
              <a:t>illegal</a:t>
            </a:r>
            <a:r>
              <a:rPr lang="en-US" b="1" dirty="0"/>
              <a:t>.” (p.1489)</a:t>
            </a:r>
          </a:p>
          <a:p>
            <a:pPr marL="457200" lvl="1" indent="0">
              <a:buNone/>
            </a:pPr>
            <a:endParaRPr lang="en-US" b="1" dirty="0"/>
          </a:p>
          <a:p>
            <a:pPr marL="457200" lvl="1" indent="0">
              <a:buNone/>
            </a:pPr>
            <a:endParaRPr lang="en-US" b="1" dirty="0"/>
          </a:p>
        </p:txBody>
      </p:sp>
      <p:sp>
        <p:nvSpPr>
          <p:cNvPr id="4" name="Slide Number Placeholder 3"/>
          <p:cNvSpPr>
            <a:spLocks noGrp="1"/>
          </p:cNvSpPr>
          <p:nvPr>
            <p:ph type="sldNum" sz="quarter" idx="12"/>
          </p:nvPr>
        </p:nvSpPr>
        <p:spPr/>
        <p:txBody>
          <a:bodyPr/>
          <a:lstStyle/>
          <a:p>
            <a:pPr>
              <a:defRPr/>
            </a:pPr>
            <a:fld id="{20D59718-1612-4868-9ED0-749112758267}" type="slidenum">
              <a:rPr lang="en-US" altLang="en-US" smtClean="0"/>
              <a:pPr>
                <a:defRPr/>
              </a:pPr>
              <a:t>6</a:t>
            </a:fld>
            <a:endParaRPr lang="en-US" altLang="en-US"/>
          </a:p>
        </p:txBody>
      </p:sp>
      <p:sp>
        <p:nvSpPr>
          <p:cNvPr id="5" name="Rectangle 4">
            <a:extLst>
              <a:ext uri="{FF2B5EF4-FFF2-40B4-BE49-F238E27FC236}">
                <a16:creationId xmlns:a16="http://schemas.microsoft.com/office/drawing/2014/main" id="{95B5CF75-CC30-4A91-8BAA-7DBD519C7832}"/>
              </a:ext>
            </a:extLst>
          </p:cNvPr>
          <p:cNvSpPr/>
          <p:nvPr/>
        </p:nvSpPr>
        <p:spPr>
          <a:xfrm>
            <a:off x="7105650" y="3476624"/>
            <a:ext cx="3209925" cy="2581009"/>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solidFill>
                  <a:srgbClr val="0070C0"/>
                </a:solidFill>
                <a:latin typeface="Times New Roman" panose="02020603050405020304" pitchFamily="18" charset="0"/>
                <a:cs typeface="Times New Roman" panose="02020603050405020304" pitchFamily="18" charset="0"/>
              </a:rPr>
              <a:t>As we will show next, the “agreement” and “restraint of trade” may involve collusion to fix prices, to divide markets, or to exclude</a:t>
            </a:r>
          </a:p>
        </p:txBody>
      </p:sp>
      <p:cxnSp>
        <p:nvCxnSpPr>
          <p:cNvPr id="6" name="Straight Arrow Connector 5">
            <a:extLst>
              <a:ext uri="{FF2B5EF4-FFF2-40B4-BE49-F238E27FC236}">
                <a16:creationId xmlns:a16="http://schemas.microsoft.com/office/drawing/2014/main" id="{08346104-A715-44B5-9703-37FEFEE5837E}"/>
              </a:ext>
            </a:extLst>
          </p:cNvPr>
          <p:cNvCxnSpPr>
            <a:cxnSpLocks/>
          </p:cNvCxnSpPr>
          <p:nvPr/>
        </p:nvCxnSpPr>
        <p:spPr>
          <a:xfrm flipH="1" flipV="1">
            <a:off x="5143501" y="3708493"/>
            <a:ext cx="1504643" cy="763401"/>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224745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The Sherman Act and the Common Law: </a:t>
            </a:r>
            <a:br>
              <a:rPr lang="en-US" sz="3200" dirty="0"/>
            </a:br>
            <a:r>
              <a:rPr lang="en-US" sz="3200" dirty="0"/>
              <a:t>Understanding Terminology &amp; Origins</a:t>
            </a:r>
          </a:p>
        </p:txBody>
      </p:sp>
      <p:sp>
        <p:nvSpPr>
          <p:cNvPr id="3" name="Content Placeholder 2"/>
          <p:cNvSpPr>
            <a:spLocks noGrp="1"/>
          </p:cNvSpPr>
          <p:nvPr>
            <p:ph idx="1"/>
          </p:nvPr>
        </p:nvSpPr>
        <p:spPr>
          <a:xfrm>
            <a:off x="1887263" y="2230536"/>
            <a:ext cx="7209603" cy="4329112"/>
          </a:xfrm>
        </p:spPr>
        <p:txBody>
          <a:bodyPr>
            <a:normAutofit/>
          </a:bodyPr>
          <a:lstStyle/>
          <a:p>
            <a:r>
              <a:rPr lang="en-US" dirty="0"/>
              <a:t>“</a:t>
            </a:r>
            <a:r>
              <a:rPr lang="en-US" i="1" dirty="0"/>
              <a:t>Restraint of Trade</a:t>
            </a:r>
            <a:r>
              <a:rPr lang="en-US" dirty="0"/>
              <a:t>” and “</a:t>
            </a:r>
            <a:r>
              <a:rPr lang="en-US" i="1" dirty="0"/>
              <a:t>Monopolization</a:t>
            </a:r>
            <a:r>
              <a:rPr lang="en-US" dirty="0"/>
              <a:t>” were drawn from the Common Law…</a:t>
            </a:r>
          </a:p>
          <a:p>
            <a:pPr lvl="1"/>
            <a:r>
              <a:rPr lang="en-US" dirty="0"/>
              <a:t>“Federalize” in order to reach interstate commerce</a:t>
            </a:r>
          </a:p>
          <a:p>
            <a:pPr lvl="1"/>
            <a:endParaRPr lang="en-US" dirty="0"/>
          </a:p>
          <a:p>
            <a:r>
              <a:rPr lang="en-US" sz="2400" i="1" dirty="0">
                <a:solidFill>
                  <a:srgbClr val="C00000"/>
                </a:solidFill>
              </a:rPr>
              <a:t>Identification of specific offenses are left to the courts to develop over time as a </a:t>
            </a:r>
            <a:r>
              <a:rPr lang="en-US" sz="2400" b="1" i="1" dirty="0">
                <a:solidFill>
                  <a:srgbClr val="C00000"/>
                </a:solidFill>
              </a:rPr>
              <a:t>national common law </a:t>
            </a:r>
            <a:r>
              <a:rPr lang="en-US" sz="2400" i="1" dirty="0">
                <a:solidFill>
                  <a:srgbClr val="C00000"/>
                </a:solidFill>
              </a:rPr>
              <a:t>of competition?</a:t>
            </a:r>
          </a:p>
        </p:txBody>
      </p:sp>
      <p:sp>
        <p:nvSpPr>
          <p:cNvPr id="4" name="Slide Number Placeholder 3"/>
          <p:cNvSpPr>
            <a:spLocks noGrp="1"/>
          </p:cNvSpPr>
          <p:nvPr>
            <p:ph type="sldNum" sz="quarter" idx="12"/>
          </p:nvPr>
        </p:nvSpPr>
        <p:spPr/>
        <p:txBody>
          <a:bodyPr/>
          <a:lstStyle/>
          <a:p>
            <a:pPr>
              <a:defRPr/>
            </a:pPr>
            <a:fld id="{454E371F-DDC3-4B68-9EEE-47F5F5D33FD7}" type="slidenum">
              <a:rPr lang="en-US" smtClean="0"/>
              <a:pPr>
                <a:defRPr/>
              </a:pPr>
              <a:t>60</a:t>
            </a:fld>
            <a:endParaRPr lang="en-US"/>
          </a:p>
        </p:txBody>
      </p:sp>
    </p:spTree>
    <p:extLst>
      <p:ext uri="{BB962C8B-B14F-4D97-AF65-F5344CB8AC3E}">
        <p14:creationId xmlns:p14="http://schemas.microsoft.com/office/powerpoint/2010/main" val="332114390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36FF26-ADC8-46A8-9CAF-60254DED7550}"/>
              </a:ext>
            </a:extLst>
          </p:cNvPr>
          <p:cNvSpPr>
            <a:spLocks noGrp="1"/>
          </p:cNvSpPr>
          <p:nvPr>
            <p:ph type="sldNum" sz="quarter" idx="12"/>
          </p:nvPr>
        </p:nvSpPr>
        <p:spPr/>
        <p:txBody>
          <a:bodyPr/>
          <a:lstStyle/>
          <a:p>
            <a:fld id="{B860579A-1FF0-4BB7-B3E0-9F77702503E1}" type="slidenum">
              <a:rPr lang="en-US" smtClean="0"/>
              <a:t>61</a:t>
            </a:fld>
            <a:endParaRPr lang="en-US"/>
          </a:p>
        </p:txBody>
      </p:sp>
      <p:sp>
        <p:nvSpPr>
          <p:cNvPr id="4" name="TextBox 3">
            <a:extLst>
              <a:ext uri="{FF2B5EF4-FFF2-40B4-BE49-F238E27FC236}">
                <a16:creationId xmlns:a16="http://schemas.microsoft.com/office/drawing/2014/main" id="{2818F970-5A43-4976-BF6F-054E28B0E5A3}"/>
              </a:ext>
            </a:extLst>
          </p:cNvPr>
          <p:cNvSpPr txBox="1"/>
          <p:nvPr/>
        </p:nvSpPr>
        <p:spPr>
          <a:xfrm>
            <a:off x="838200" y="1460599"/>
            <a:ext cx="6886575" cy="4524315"/>
          </a:xfrm>
          <a:prstGeom prst="rect">
            <a:avLst/>
          </a:prstGeom>
          <a:noFill/>
        </p:spPr>
        <p:txBody>
          <a:bodyPr wrap="square">
            <a:spAutoFit/>
          </a:bodyPr>
          <a:lstStyle/>
          <a:p>
            <a:r>
              <a:rPr lang="en-US" sz="1800" dirty="0">
                <a:effectLst/>
                <a:ea typeface="Calibri" panose="020F0502020204030204" pitchFamily="34" charset="0"/>
                <a:cs typeface="Times New Roman" panose="02020603050405020304" pitchFamily="18" charset="0"/>
              </a:rPr>
              <a:t>But the legality of an agreement or regulation cannot be determined by so simple a test, as whether it restrains competition. </a:t>
            </a:r>
            <a:r>
              <a:rPr lang="en-US" sz="1800" b="1" dirty="0">
                <a:solidFill>
                  <a:srgbClr val="C00000"/>
                </a:solidFill>
                <a:effectLst/>
                <a:ea typeface="Calibri" panose="020F0502020204030204" pitchFamily="34" charset="0"/>
                <a:cs typeface="Times New Roman" panose="02020603050405020304" pitchFamily="18" charset="0"/>
              </a:rPr>
              <a:t>Every agreement [**120] concerning trade, every regulation of trade, restrains. </a:t>
            </a:r>
            <a:r>
              <a:rPr lang="en-US" sz="1800" b="1" dirty="0">
                <a:effectLst/>
                <a:ea typeface="Calibri" panose="020F0502020204030204" pitchFamily="34" charset="0"/>
                <a:cs typeface="Times New Roman" panose="02020603050405020304" pitchFamily="18" charset="0"/>
              </a:rPr>
              <a:t>To bind, to restrain, is of their very essence. </a:t>
            </a:r>
            <a:r>
              <a:rPr lang="en-US" sz="1800" b="1" dirty="0">
                <a:solidFill>
                  <a:srgbClr val="C00000"/>
                </a:solidFill>
                <a:effectLst/>
                <a:ea typeface="Calibri" panose="020F0502020204030204" pitchFamily="34" charset="0"/>
                <a:cs typeface="Times New Roman" panose="02020603050405020304" pitchFamily="18" charset="0"/>
              </a:rPr>
              <a:t>The true test of legality is whether the restraint imposed is such as merely regulates, and perhaps thereby promotes competition, or whether it is such as may suppress or even destroy competition.</a:t>
            </a:r>
            <a:r>
              <a:rPr lang="en-US" sz="1800" dirty="0">
                <a:solidFill>
                  <a:srgbClr val="C00000"/>
                </a:solidFill>
                <a:effectLst/>
                <a:ea typeface="Calibri" panose="020F0502020204030204" pitchFamily="34" charset="0"/>
                <a:cs typeface="Times New Roman" panose="02020603050405020304" pitchFamily="18" charset="0"/>
              </a:rPr>
              <a:t> </a:t>
            </a:r>
            <a:r>
              <a:rPr lang="en-US" sz="1800" dirty="0">
                <a:effectLst/>
                <a:ea typeface="Calibri" panose="020F0502020204030204" pitchFamily="34" charset="0"/>
                <a:cs typeface="Times New Roman" panose="02020603050405020304" pitchFamily="18" charset="0"/>
              </a:rPr>
              <a:t>To determine that question, the court must ordinarily consider the </a:t>
            </a:r>
            <a:r>
              <a:rPr lang="en-US" sz="1800" b="1" dirty="0">
                <a:effectLst/>
                <a:ea typeface="Calibri" panose="020F0502020204030204" pitchFamily="34" charset="0"/>
                <a:cs typeface="Times New Roman" panose="02020603050405020304" pitchFamily="18" charset="0"/>
              </a:rPr>
              <a:t>facts </a:t>
            </a:r>
            <a:r>
              <a:rPr lang="en-US" sz="1800" dirty="0">
                <a:effectLst/>
                <a:ea typeface="Calibri" panose="020F0502020204030204" pitchFamily="34" charset="0"/>
                <a:cs typeface="Times New Roman" panose="02020603050405020304" pitchFamily="18" charset="0"/>
              </a:rPr>
              <a:t>peculiar to the business to which the restraint is applied, its </a:t>
            </a:r>
            <a:r>
              <a:rPr lang="en-US" sz="1800" b="1" dirty="0">
                <a:effectLst/>
                <a:ea typeface="Calibri" panose="020F0502020204030204" pitchFamily="34" charset="0"/>
                <a:cs typeface="Times New Roman" panose="02020603050405020304" pitchFamily="18" charset="0"/>
              </a:rPr>
              <a:t>condition before and after</a:t>
            </a:r>
            <a:r>
              <a:rPr lang="en-US" sz="1800" dirty="0">
                <a:effectLst/>
                <a:ea typeface="Calibri" panose="020F0502020204030204" pitchFamily="34" charset="0"/>
                <a:cs typeface="Times New Roman" panose="02020603050405020304" pitchFamily="18" charset="0"/>
              </a:rPr>
              <a:t> the restraint was imposed, the </a:t>
            </a:r>
            <a:r>
              <a:rPr lang="en-US" sz="1800" b="1" dirty="0">
                <a:effectLst/>
                <a:ea typeface="Calibri" panose="020F0502020204030204" pitchFamily="34" charset="0"/>
                <a:cs typeface="Times New Roman" panose="02020603050405020304" pitchFamily="18" charset="0"/>
              </a:rPr>
              <a:t>nature of the restraint, and its effect, actual or probable</a:t>
            </a:r>
            <a:r>
              <a:rPr lang="en-US" sz="1800" dirty="0">
                <a:effectLst/>
                <a:ea typeface="Calibri" panose="020F0502020204030204" pitchFamily="34" charset="0"/>
                <a:cs typeface="Times New Roman" panose="02020603050405020304" pitchFamily="18" charset="0"/>
              </a:rPr>
              <a:t>. The history of the restraint, the evil believed to exist, the reason for adopting the particular remedy, the </a:t>
            </a:r>
            <a:r>
              <a:rPr lang="en-US" sz="1800" b="1" dirty="0">
                <a:effectLst/>
                <a:ea typeface="Calibri" panose="020F0502020204030204" pitchFamily="34" charset="0"/>
                <a:cs typeface="Times New Roman" panose="02020603050405020304" pitchFamily="18" charset="0"/>
              </a:rPr>
              <a:t>purpose </a:t>
            </a:r>
            <a:r>
              <a:rPr lang="en-US" sz="1800" dirty="0">
                <a:effectLst/>
                <a:ea typeface="Calibri" panose="020F0502020204030204" pitchFamily="34" charset="0"/>
                <a:cs typeface="Times New Roman" panose="02020603050405020304" pitchFamily="18" charset="0"/>
              </a:rPr>
              <a:t>or end sought to be attained, are all relevant facts. This is not because a good intention will save an otherwise objectionable regulation, or the reverse, but because </a:t>
            </a:r>
            <a:r>
              <a:rPr lang="en-US" sz="1800" b="1" dirty="0">
                <a:solidFill>
                  <a:srgbClr val="C00000"/>
                </a:solidFill>
                <a:effectLst/>
                <a:ea typeface="Calibri" panose="020F0502020204030204" pitchFamily="34" charset="0"/>
                <a:cs typeface="Times New Roman" panose="02020603050405020304" pitchFamily="18" charset="0"/>
              </a:rPr>
              <a:t>knowledge of intent may help the court to interpret facts and to predict consequences</a:t>
            </a:r>
            <a:r>
              <a:rPr lang="en-US" sz="1800" dirty="0">
                <a:solidFill>
                  <a:srgbClr val="C00000"/>
                </a:solidFill>
                <a:effectLst/>
                <a:ea typeface="Calibri" panose="020F0502020204030204" pitchFamily="34" charset="0"/>
                <a:cs typeface="Times New Roman" panose="02020603050405020304" pitchFamily="18" charset="0"/>
              </a:rPr>
              <a:t>. </a:t>
            </a:r>
            <a:endParaRPr lang="en-US" dirty="0"/>
          </a:p>
        </p:txBody>
      </p:sp>
      <p:sp>
        <p:nvSpPr>
          <p:cNvPr id="5" name="Title 1">
            <a:extLst>
              <a:ext uri="{FF2B5EF4-FFF2-40B4-BE49-F238E27FC236}">
                <a16:creationId xmlns:a16="http://schemas.microsoft.com/office/drawing/2014/main" id="{FBF7090C-2AF1-4897-8E9F-A84CD8CF7DEE}"/>
              </a:ext>
            </a:extLst>
          </p:cNvPr>
          <p:cNvSpPr txBox="1">
            <a:spLocks/>
          </p:cNvSpPr>
          <p:nvPr/>
        </p:nvSpPr>
        <p:spPr>
          <a:xfrm>
            <a:off x="760134" y="631825"/>
            <a:ext cx="11174691"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i="1" dirty="0"/>
              <a:t>CBOT’s </a:t>
            </a:r>
            <a:r>
              <a:rPr lang="en-US" sz="3200" i="1" dirty="0">
                <a:solidFill>
                  <a:srgbClr val="C00000"/>
                </a:solidFill>
              </a:rPr>
              <a:t>“Unstructured”</a:t>
            </a:r>
            <a:r>
              <a:rPr lang="en-US" sz="3200" i="1" dirty="0"/>
              <a:t> </a:t>
            </a:r>
            <a:r>
              <a:rPr lang="en-US" sz="3200" dirty="0"/>
              <a:t>Rule of Reason Standard (p.119-20)</a:t>
            </a:r>
          </a:p>
        </p:txBody>
      </p:sp>
    </p:spTree>
    <p:extLst>
      <p:ext uri="{BB962C8B-B14F-4D97-AF65-F5344CB8AC3E}">
        <p14:creationId xmlns:p14="http://schemas.microsoft.com/office/powerpoint/2010/main" val="132001668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386659"/>
            <a:ext cx="10515600" cy="1325563"/>
          </a:xfrm>
        </p:spPr>
        <p:txBody>
          <a:bodyPr>
            <a:normAutofit/>
          </a:bodyPr>
          <a:lstStyle/>
          <a:p>
            <a:r>
              <a:rPr lang="en-US" sz="3200" dirty="0"/>
              <a:t>Rule of Reason: The CBOT Analytic Framework</a:t>
            </a:r>
          </a:p>
        </p:txBody>
      </p:sp>
      <p:sp>
        <p:nvSpPr>
          <p:cNvPr id="2" name="Slide Number Placeholder 1"/>
          <p:cNvSpPr>
            <a:spLocks noGrp="1"/>
          </p:cNvSpPr>
          <p:nvPr>
            <p:ph type="sldNum" sz="quarter" idx="12"/>
          </p:nvPr>
        </p:nvSpPr>
        <p:spPr>
          <a:xfrm>
            <a:off x="8153400" y="6241197"/>
            <a:ext cx="2133600" cy="365125"/>
          </a:xfrm>
        </p:spPr>
        <p:txBody>
          <a:bodyPr/>
          <a:lstStyle/>
          <a:p>
            <a:pPr>
              <a:defRPr/>
            </a:pPr>
            <a:fld id="{766919C1-A251-4AF5-BB48-425C0B0412A1}" type="slidenum">
              <a:rPr lang="en-US" smtClean="0"/>
              <a:pPr>
                <a:defRPr/>
              </a:pPr>
              <a:t>62</a:t>
            </a:fld>
            <a:endParaRPr lang="en-US"/>
          </a:p>
        </p:txBody>
      </p:sp>
      <p:sp>
        <p:nvSpPr>
          <p:cNvPr id="5" name="Rectangle 4"/>
          <p:cNvSpPr/>
          <p:nvPr/>
        </p:nvSpPr>
        <p:spPr bwMode="auto">
          <a:xfrm>
            <a:off x="2657354" y="1828800"/>
            <a:ext cx="1295400" cy="609600"/>
          </a:xfrm>
          <a:prstGeom prst="rect">
            <a:avLst/>
          </a:prstGeom>
          <a:no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2400" dirty="0">
                <a:latin typeface="Times New Roman" pitchFamily="18" charset="0"/>
              </a:rPr>
              <a:t>Nature</a:t>
            </a:r>
          </a:p>
        </p:txBody>
      </p:sp>
      <p:sp>
        <p:nvSpPr>
          <p:cNvPr id="6" name="Rectangle 5"/>
          <p:cNvSpPr/>
          <p:nvPr/>
        </p:nvSpPr>
        <p:spPr bwMode="auto">
          <a:xfrm>
            <a:off x="5095754" y="1828800"/>
            <a:ext cx="1295400" cy="609600"/>
          </a:xfrm>
          <a:prstGeom prst="rect">
            <a:avLst/>
          </a:prstGeom>
          <a:no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2400" dirty="0">
                <a:latin typeface="Times New Roman" pitchFamily="18" charset="0"/>
              </a:rPr>
              <a:t>Purpose</a:t>
            </a:r>
          </a:p>
        </p:txBody>
      </p:sp>
      <p:sp>
        <p:nvSpPr>
          <p:cNvPr id="7" name="Rectangle 6"/>
          <p:cNvSpPr/>
          <p:nvPr/>
        </p:nvSpPr>
        <p:spPr bwMode="auto">
          <a:xfrm>
            <a:off x="7838954" y="1828800"/>
            <a:ext cx="1295400" cy="609600"/>
          </a:xfrm>
          <a:prstGeom prst="rect">
            <a:avLst/>
          </a:prstGeom>
          <a:no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2400" dirty="0">
                <a:latin typeface="Times New Roman" pitchFamily="18" charset="0"/>
              </a:rPr>
              <a:t>Effect</a:t>
            </a:r>
          </a:p>
        </p:txBody>
      </p:sp>
      <p:sp>
        <p:nvSpPr>
          <p:cNvPr id="8" name="TextBox 7"/>
          <p:cNvSpPr txBox="1"/>
          <p:nvPr/>
        </p:nvSpPr>
        <p:spPr>
          <a:xfrm>
            <a:off x="2276354" y="3429000"/>
            <a:ext cx="2057400" cy="1077218"/>
          </a:xfrm>
          <a:prstGeom prst="rect">
            <a:avLst/>
          </a:prstGeom>
          <a:noFill/>
        </p:spPr>
        <p:txBody>
          <a:bodyPr wrap="square" rtlCol="0">
            <a:spAutoFit/>
          </a:bodyPr>
          <a:lstStyle/>
          <a:p>
            <a:pPr algn="ctr"/>
            <a:r>
              <a:rPr lang="en-US" sz="1600" dirty="0"/>
              <a:t>Understand the conduct:</a:t>
            </a:r>
          </a:p>
          <a:p>
            <a:pPr algn="ctr"/>
            <a:r>
              <a:rPr lang="en-US" sz="1600" dirty="0"/>
              <a:t>What is the </a:t>
            </a:r>
            <a:r>
              <a:rPr lang="en-US" sz="1600" b="1" dirty="0">
                <a:solidFill>
                  <a:srgbClr val="C00000"/>
                </a:solidFill>
              </a:rPr>
              <a:t>“restraint</a:t>
            </a:r>
            <a:r>
              <a:rPr lang="en-US" sz="1600" b="1" dirty="0"/>
              <a:t>”</a:t>
            </a:r>
            <a:r>
              <a:rPr lang="en-US" sz="1600" dirty="0"/>
              <a:t>?  </a:t>
            </a:r>
          </a:p>
        </p:txBody>
      </p:sp>
      <p:sp>
        <p:nvSpPr>
          <p:cNvPr id="9" name="TextBox 8"/>
          <p:cNvSpPr txBox="1"/>
          <p:nvPr/>
        </p:nvSpPr>
        <p:spPr>
          <a:xfrm>
            <a:off x="4676654" y="3429000"/>
            <a:ext cx="2133600" cy="1077218"/>
          </a:xfrm>
          <a:prstGeom prst="rect">
            <a:avLst/>
          </a:prstGeom>
          <a:noFill/>
        </p:spPr>
        <p:txBody>
          <a:bodyPr wrap="square" rtlCol="0">
            <a:spAutoFit/>
          </a:bodyPr>
          <a:lstStyle/>
          <a:p>
            <a:pPr algn="ctr"/>
            <a:r>
              <a:rPr lang="en-US" sz="1600" dirty="0"/>
              <a:t>What was defendant trying to do?</a:t>
            </a:r>
          </a:p>
          <a:p>
            <a:pPr algn="ctr"/>
            <a:r>
              <a:rPr lang="en-US" sz="1600" dirty="0"/>
              <a:t>(</a:t>
            </a:r>
            <a:r>
              <a:rPr lang="en-US" sz="1600" b="1" dirty="0">
                <a:solidFill>
                  <a:srgbClr val="C00000"/>
                </a:solidFill>
              </a:rPr>
              <a:t>Intent </a:t>
            </a:r>
            <a:r>
              <a:rPr lang="en-US" sz="1600" dirty="0"/>
              <a:t>as evidence </a:t>
            </a:r>
          </a:p>
          <a:p>
            <a:pPr algn="ctr"/>
            <a:r>
              <a:rPr lang="en-US" sz="1600" dirty="0"/>
              <a:t>of effect)</a:t>
            </a:r>
          </a:p>
        </p:txBody>
      </p:sp>
      <p:sp>
        <p:nvSpPr>
          <p:cNvPr id="10" name="TextBox 9"/>
          <p:cNvSpPr txBox="1"/>
          <p:nvPr/>
        </p:nvSpPr>
        <p:spPr>
          <a:xfrm>
            <a:off x="6834728" y="3505201"/>
            <a:ext cx="1669048" cy="830997"/>
          </a:xfrm>
          <a:prstGeom prst="rect">
            <a:avLst/>
          </a:prstGeom>
          <a:noFill/>
        </p:spPr>
        <p:txBody>
          <a:bodyPr wrap="none" rtlCol="0">
            <a:spAutoFit/>
          </a:bodyPr>
          <a:lstStyle/>
          <a:p>
            <a:pPr algn="ctr"/>
            <a:r>
              <a:rPr lang="en-US" sz="1600" b="1" i="1" u="sng" dirty="0">
                <a:solidFill>
                  <a:srgbClr val="C00000"/>
                </a:solidFill>
              </a:rPr>
              <a:t>Anticompetitive</a:t>
            </a:r>
            <a:r>
              <a:rPr lang="en-US" sz="1600" b="1" dirty="0">
                <a:solidFill>
                  <a:srgbClr val="C00000"/>
                </a:solidFill>
              </a:rPr>
              <a:t>:</a:t>
            </a:r>
          </a:p>
          <a:p>
            <a:pPr algn="ctr"/>
            <a:r>
              <a:rPr lang="en-US" sz="1600" dirty="0"/>
              <a:t>Quantity/Price</a:t>
            </a:r>
          </a:p>
          <a:p>
            <a:pPr algn="ctr"/>
            <a:r>
              <a:rPr lang="en-US" sz="1600" dirty="0"/>
              <a:t>Other dimensions</a:t>
            </a:r>
          </a:p>
        </p:txBody>
      </p:sp>
      <p:sp>
        <p:nvSpPr>
          <p:cNvPr id="11" name="TextBox 10"/>
          <p:cNvSpPr txBox="1"/>
          <p:nvPr/>
        </p:nvSpPr>
        <p:spPr>
          <a:xfrm>
            <a:off x="8677154" y="3505200"/>
            <a:ext cx="1500732" cy="584775"/>
          </a:xfrm>
          <a:prstGeom prst="rect">
            <a:avLst/>
          </a:prstGeom>
          <a:noFill/>
        </p:spPr>
        <p:txBody>
          <a:bodyPr wrap="none" rtlCol="0">
            <a:spAutoFit/>
          </a:bodyPr>
          <a:lstStyle/>
          <a:p>
            <a:pPr algn="ctr"/>
            <a:r>
              <a:rPr lang="en-US" sz="1600" b="1" i="1" u="sng" dirty="0" err="1">
                <a:solidFill>
                  <a:srgbClr val="C00000"/>
                </a:solidFill>
              </a:rPr>
              <a:t>Procompetitive</a:t>
            </a:r>
            <a:r>
              <a:rPr lang="en-US" sz="1600" dirty="0">
                <a:solidFill>
                  <a:srgbClr val="C00000"/>
                </a:solidFill>
              </a:rPr>
              <a:t>:</a:t>
            </a:r>
          </a:p>
          <a:p>
            <a:pPr algn="ctr"/>
            <a:r>
              <a:rPr lang="en-US" sz="1600" dirty="0"/>
              <a:t>Efficiencies</a:t>
            </a:r>
          </a:p>
        </p:txBody>
      </p:sp>
      <p:cxnSp>
        <p:nvCxnSpPr>
          <p:cNvPr id="13" name="Straight Arrow Connector 12"/>
          <p:cNvCxnSpPr>
            <a:stCxn id="5" idx="2"/>
            <a:endCxn id="8" idx="0"/>
          </p:cNvCxnSpPr>
          <p:nvPr/>
        </p:nvCxnSpPr>
        <p:spPr bwMode="auto">
          <a:xfrm rot="5400000">
            <a:off x="2809754" y="2933700"/>
            <a:ext cx="9906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4" name="Straight Arrow Connector 13"/>
          <p:cNvCxnSpPr>
            <a:stCxn id="6" idx="2"/>
            <a:endCxn id="9" idx="0"/>
          </p:cNvCxnSpPr>
          <p:nvPr/>
        </p:nvCxnSpPr>
        <p:spPr bwMode="auto">
          <a:xfrm>
            <a:off x="5743454" y="2438400"/>
            <a:ext cx="0" cy="9906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5" name="Straight Arrow Connector 14"/>
          <p:cNvCxnSpPr>
            <a:stCxn id="7" idx="2"/>
            <a:endCxn id="10" idx="0"/>
          </p:cNvCxnSpPr>
          <p:nvPr/>
        </p:nvCxnSpPr>
        <p:spPr bwMode="auto">
          <a:xfrm flipH="1">
            <a:off x="7669252" y="2438400"/>
            <a:ext cx="817402" cy="10668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6" name="Straight Arrow Connector 15"/>
          <p:cNvCxnSpPr>
            <a:stCxn id="7" idx="2"/>
          </p:cNvCxnSpPr>
          <p:nvPr/>
        </p:nvCxnSpPr>
        <p:spPr bwMode="auto">
          <a:xfrm>
            <a:off x="8486654" y="2438400"/>
            <a:ext cx="876300" cy="10668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9" name="TextBox 18"/>
          <p:cNvSpPr txBox="1"/>
          <p:nvPr/>
        </p:nvSpPr>
        <p:spPr>
          <a:xfrm>
            <a:off x="9134354" y="4812298"/>
            <a:ext cx="1781296" cy="584775"/>
          </a:xfrm>
          <a:prstGeom prst="rect">
            <a:avLst/>
          </a:prstGeom>
          <a:noFill/>
          <a:ln w="38100">
            <a:solidFill>
              <a:srgbClr val="0070C0"/>
            </a:solidFill>
          </a:ln>
        </p:spPr>
        <p:txBody>
          <a:bodyPr wrap="square" rtlCol="0">
            <a:spAutoFit/>
          </a:bodyPr>
          <a:lstStyle/>
          <a:p>
            <a:pPr algn="ctr"/>
            <a:r>
              <a:rPr lang="en-US" sz="1600" b="1" i="1" dirty="0">
                <a:solidFill>
                  <a:srgbClr val="0070C0"/>
                </a:solidFill>
              </a:rPr>
              <a:t>More complex if</a:t>
            </a:r>
          </a:p>
          <a:p>
            <a:pPr algn="ctr"/>
            <a:r>
              <a:rPr lang="en-US" sz="1600" b="1" i="1" dirty="0">
                <a:solidFill>
                  <a:srgbClr val="0070C0"/>
                </a:solidFill>
              </a:rPr>
              <a:t>evidence of both</a:t>
            </a:r>
          </a:p>
        </p:txBody>
      </p:sp>
      <p:sp>
        <p:nvSpPr>
          <p:cNvPr id="4" name="TextBox 3"/>
          <p:cNvSpPr txBox="1"/>
          <p:nvPr/>
        </p:nvSpPr>
        <p:spPr>
          <a:xfrm>
            <a:off x="2427466" y="5540954"/>
            <a:ext cx="6631976" cy="1015663"/>
          </a:xfrm>
          <a:prstGeom prst="rect">
            <a:avLst/>
          </a:prstGeom>
          <a:solidFill>
            <a:srgbClr val="FFFF00"/>
          </a:solidFill>
          <a:ln w="38100">
            <a:solidFill>
              <a:srgbClr val="0070C0"/>
            </a:solidFill>
          </a:ln>
        </p:spPr>
        <p:txBody>
          <a:bodyPr wrap="square" rtlCol="0">
            <a:spAutoFit/>
          </a:bodyPr>
          <a:lstStyle/>
          <a:p>
            <a:pPr algn="ctr"/>
            <a:r>
              <a:rPr lang="en-US" sz="2000" b="1" i="1" dirty="0">
                <a:solidFill>
                  <a:srgbClr val="0070C0"/>
                </a:solidFill>
              </a:rPr>
              <a:t>Looking forward: Under what (if any) circumstances should courts </a:t>
            </a:r>
            <a:r>
              <a:rPr lang="en-US" sz="2000" b="1" i="1" dirty="0">
                <a:solidFill>
                  <a:srgbClr val="0070C0"/>
                </a:solidFill>
                <a:highlight>
                  <a:srgbClr val="FFFF00"/>
                </a:highlight>
              </a:rPr>
              <a:t>presume a restraint to be anticompetitive </a:t>
            </a:r>
            <a:r>
              <a:rPr lang="en-US" sz="2000" b="1" i="1" dirty="0">
                <a:solidFill>
                  <a:srgbClr val="0070C0"/>
                </a:solidFill>
              </a:rPr>
              <a:t>based solely </a:t>
            </a:r>
          </a:p>
          <a:p>
            <a:pPr algn="ctr"/>
            <a:r>
              <a:rPr lang="en-US" sz="2000" b="1" i="1" dirty="0">
                <a:solidFill>
                  <a:srgbClr val="0070C0"/>
                </a:solidFill>
              </a:rPr>
              <a:t>on its “</a:t>
            </a:r>
            <a:r>
              <a:rPr lang="en-US" sz="2000" b="1" i="1" dirty="0">
                <a:solidFill>
                  <a:srgbClr val="0070C0"/>
                </a:solidFill>
                <a:highlight>
                  <a:srgbClr val="FFFF00"/>
                </a:highlight>
              </a:rPr>
              <a:t>nature” </a:t>
            </a:r>
            <a:r>
              <a:rPr lang="en-US" sz="2000" b="1" i="1" dirty="0">
                <a:solidFill>
                  <a:srgbClr val="0070C0"/>
                </a:solidFill>
              </a:rPr>
              <a:t>(as the government wanted to do in CBOT)?</a:t>
            </a:r>
          </a:p>
        </p:txBody>
      </p:sp>
      <p:cxnSp>
        <p:nvCxnSpPr>
          <p:cNvPr id="20" name="Straight Arrow Connector 19">
            <a:extLst>
              <a:ext uri="{FF2B5EF4-FFF2-40B4-BE49-F238E27FC236}">
                <a16:creationId xmlns:a16="http://schemas.microsoft.com/office/drawing/2014/main" id="{82A40C5B-4F84-4D98-9834-B3618E774DCD}"/>
              </a:ext>
            </a:extLst>
          </p:cNvPr>
          <p:cNvCxnSpPr>
            <a:cxnSpLocks/>
          </p:cNvCxnSpPr>
          <p:nvPr/>
        </p:nvCxnSpPr>
        <p:spPr>
          <a:xfrm>
            <a:off x="8503776" y="4287413"/>
            <a:ext cx="781050" cy="364205"/>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FCAC7AE5-0B7F-4A2D-80C5-AF3D61CE3882}"/>
              </a:ext>
            </a:extLst>
          </p:cNvPr>
          <p:cNvCxnSpPr>
            <a:cxnSpLocks/>
          </p:cNvCxnSpPr>
          <p:nvPr/>
        </p:nvCxnSpPr>
        <p:spPr>
          <a:xfrm>
            <a:off x="9486779" y="4072229"/>
            <a:ext cx="266821" cy="527937"/>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4065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329939" y="308782"/>
            <a:ext cx="11293310" cy="857250"/>
          </a:xfrm>
        </p:spPr>
        <p:txBody>
          <a:bodyPr>
            <a:noAutofit/>
          </a:bodyPr>
          <a:lstStyle/>
          <a:p>
            <a:r>
              <a:rPr lang="en-US" sz="2800" dirty="0"/>
              <a:t>To Be More Concrete:</a:t>
            </a:r>
            <a:br>
              <a:rPr lang="en-US" sz="2800" dirty="0"/>
            </a:br>
            <a:r>
              <a:rPr lang="en-US" sz="2800" dirty="0"/>
              <a:t>Questions About the Operation of the Rule of Reason (p. 124)</a:t>
            </a:r>
          </a:p>
        </p:txBody>
      </p:sp>
      <p:sp>
        <p:nvSpPr>
          <p:cNvPr id="27651" name="Content Placeholder 2"/>
          <p:cNvSpPr>
            <a:spLocks noGrp="1"/>
          </p:cNvSpPr>
          <p:nvPr>
            <p:ph idx="1"/>
          </p:nvPr>
        </p:nvSpPr>
        <p:spPr>
          <a:xfrm>
            <a:off x="609600" y="1166032"/>
            <a:ext cx="6583052" cy="5383186"/>
          </a:xfrm>
        </p:spPr>
        <p:txBody>
          <a:bodyPr>
            <a:normAutofit/>
          </a:bodyPr>
          <a:lstStyle/>
          <a:p>
            <a:r>
              <a:rPr lang="en-US" sz="1800" b="1" i="1" dirty="0">
                <a:solidFill>
                  <a:srgbClr val="C00000"/>
                </a:solidFill>
              </a:rPr>
              <a:t>What facts/evidence matter</a:t>
            </a:r>
            <a:r>
              <a:rPr lang="en-US" sz="1800" dirty="0">
                <a:solidFill>
                  <a:srgbClr val="C00000"/>
                </a:solidFill>
              </a:rPr>
              <a:t>? </a:t>
            </a:r>
            <a:endParaRPr lang="en-US" sz="1800" b="1" i="1" dirty="0">
              <a:solidFill>
                <a:srgbClr val="C00000"/>
              </a:solidFill>
            </a:endParaRPr>
          </a:p>
          <a:p>
            <a:pPr lvl="1"/>
            <a:r>
              <a:rPr lang="en-US" sz="1500" i="1" dirty="0">
                <a:solidFill>
                  <a:srgbClr val="C00000"/>
                </a:solidFill>
              </a:rPr>
              <a:t>Nature, purpose, effect </a:t>
            </a:r>
            <a:r>
              <a:rPr lang="en-US" sz="1500" dirty="0">
                <a:solidFill>
                  <a:srgbClr val="C00000"/>
                </a:solidFill>
              </a:rPr>
              <a:t>– But what evidence for each?</a:t>
            </a:r>
          </a:p>
          <a:p>
            <a:pPr lvl="1"/>
            <a:r>
              <a:rPr lang="en-US" sz="1500" dirty="0"/>
              <a:t>Must competitive harms be “actual”?  Can they just be “probabilistic”?  What about “future” harms?</a:t>
            </a:r>
          </a:p>
          <a:p>
            <a:pPr lvl="1"/>
            <a:r>
              <a:rPr lang="en-US" sz="1500" dirty="0"/>
              <a:t>How should each factor be weighted?  Some more important than others?</a:t>
            </a:r>
          </a:p>
          <a:p>
            <a:pPr lvl="1"/>
            <a:r>
              <a:rPr lang="en-US" sz="1500" b="1" i="1" dirty="0"/>
              <a:t>Note the importance in every case of the characteristics of the industry</a:t>
            </a:r>
            <a:endParaRPr lang="en-US" sz="1500" dirty="0"/>
          </a:p>
          <a:p>
            <a:r>
              <a:rPr lang="en-US" sz="1800" b="1" i="1" dirty="0">
                <a:solidFill>
                  <a:srgbClr val="C00000"/>
                </a:solidFill>
              </a:rPr>
              <a:t>In litigation, how are burdens of production and proof allocated</a:t>
            </a:r>
            <a:r>
              <a:rPr lang="en-US" sz="1800" dirty="0">
                <a:solidFill>
                  <a:srgbClr val="C00000"/>
                </a:solidFill>
              </a:rPr>
              <a:t>?</a:t>
            </a:r>
          </a:p>
          <a:p>
            <a:pPr lvl="1"/>
            <a:r>
              <a:rPr lang="en-US" sz="1500" dirty="0"/>
              <a:t>What kind and how much evidence </a:t>
            </a:r>
            <a:r>
              <a:rPr lang="en-US" sz="1500" dirty="0">
                <a:solidFill>
                  <a:srgbClr val="C00000"/>
                </a:solidFill>
              </a:rPr>
              <a:t>shifts a burden to the defendant</a:t>
            </a:r>
            <a:r>
              <a:rPr lang="en-US" sz="1500" dirty="0"/>
              <a:t>? </a:t>
            </a:r>
            <a:br>
              <a:rPr lang="en-US" sz="1500" dirty="0"/>
            </a:br>
            <a:r>
              <a:rPr lang="en-US" sz="1500" dirty="0"/>
              <a:t>What shifts it back?</a:t>
            </a:r>
          </a:p>
          <a:p>
            <a:pPr lvl="1"/>
            <a:r>
              <a:rPr lang="en-US" sz="1500" dirty="0"/>
              <a:t>How can we use </a:t>
            </a:r>
            <a:r>
              <a:rPr lang="en-US" sz="1500" dirty="0">
                <a:solidFill>
                  <a:srgbClr val="C00000"/>
                </a:solidFill>
              </a:rPr>
              <a:t>presumptions </a:t>
            </a:r>
            <a:r>
              <a:rPr lang="en-US" sz="1500" dirty="0"/>
              <a:t>and </a:t>
            </a:r>
            <a:r>
              <a:rPr lang="en-US" sz="1500" dirty="0">
                <a:solidFill>
                  <a:srgbClr val="C00000"/>
                </a:solidFill>
              </a:rPr>
              <a:t>reasonable inferences</a:t>
            </a:r>
            <a:r>
              <a:rPr lang="en-US" sz="1500" dirty="0"/>
              <a:t>?</a:t>
            </a:r>
          </a:p>
          <a:p>
            <a:pPr lvl="1"/>
            <a:r>
              <a:rPr lang="en-US" sz="1500" dirty="0"/>
              <a:t>Should all burden shifts be rebuttable?  Any irrebuttable?</a:t>
            </a:r>
          </a:p>
          <a:p>
            <a:r>
              <a:rPr lang="en-US" sz="1800" b="1" i="1" dirty="0">
                <a:solidFill>
                  <a:srgbClr val="C00000"/>
                </a:solidFill>
              </a:rPr>
              <a:t>Which defenses are “cognizable”</a:t>
            </a:r>
            <a:r>
              <a:rPr lang="en-US" sz="1800" dirty="0">
                <a:solidFill>
                  <a:srgbClr val="C00000"/>
                </a:solidFill>
              </a:rPr>
              <a:t>?  </a:t>
            </a:r>
            <a:r>
              <a:rPr lang="en-US" sz="1800" b="1" i="1" dirty="0">
                <a:solidFill>
                  <a:srgbClr val="C00000"/>
                </a:solidFill>
              </a:rPr>
              <a:t>Which are not</a:t>
            </a:r>
            <a:r>
              <a:rPr lang="en-US" sz="1800" dirty="0">
                <a:solidFill>
                  <a:srgbClr val="C00000"/>
                </a:solidFill>
              </a:rPr>
              <a:t>?</a:t>
            </a:r>
          </a:p>
          <a:p>
            <a:pPr lvl="1"/>
            <a:r>
              <a:rPr lang="en-US" sz="1500" dirty="0"/>
              <a:t>E.g., efficiency benefits, yes, but must they be passed on to consumers? Counteract anticompetitive harms?</a:t>
            </a:r>
          </a:p>
          <a:p>
            <a:pPr lvl="1"/>
            <a:r>
              <a:rPr lang="en-US" sz="1500" dirty="0"/>
              <a:t>No “reasonable price” defenses; </a:t>
            </a:r>
          </a:p>
          <a:p>
            <a:pPr lvl="1"/>
            <a:r>
              <a:rPr lang="en-US" sz="1500" dirty="0"/>
              <a:t>What else is </a:t>
            </a:r>
            <a:r>
              <a:rPr lang="en-US" sz="1500" i="1" dirty="0"/>
              <a:t>im</a:t>
            </a:r>
            <a:r>
              <a:rPr lang="en-US" sz="1500" dirty="0"/>
              <a:t>permissible?</a:t>
            </a:r>
          </a:p>
          <a:p>
            <a:r>
              <a:rPr lang="en-US" sz="1800" b="1" i="1" dirty="0">
                <a:solidFill>
                  <a:srgbClr val="C00000"/>
                </a:solidFill>
              </a:rPr>
              <a:t>How should conflicting evidence of competitive effects be evaluated</a:t>
            </a:r>
            <a:r>
              <a:rPr lang="en-US" sz="1800" dirty="0">
                <a:solidFill>
                  <a:srgbClr val="C00000"/>
                </a:solidFill>
              </a:rPr>
              <a:t>?</a:t>
            </a:r>
          </a:p>
          <a:p>
            <a:pPr lvl="1"/>
            <a:r>
              <a:rPr lang="en-US" sz="1500" dirty="0"/>
              <a:t>Market power </a:t>
            </a:r>
            <a:r>
              <a:rPr lang="en-US" sz="1500" i="1" dirty="0"/>
              <a:t>harms </a:t>
            </a:r>
            <a:r>
              <a:rPr lang="en-US" sz="1500" dirty="0"/>
              <a:t>vs efficiency </a:t>
            </a:r>
            <a:r>
              <a:rPr lang="en-US" sz="1500" i="1" dirty="0"/>
              <a:t>benefits</a:t>
            </a:r>
            <a:r>
              <a:rPr lang="en-US" sz="1500" dirty="0"/>
              <a:t>?</a:t>
            </a:r>
          </a:p>
        </p:txBody>
      </p:sp>
      <p:sp>
        <p:nvSpPr>
          <p:cNvPr id="4" name="Slide Number Placeholder 3"/>
          <p:cNvSpPr>
            <a:spLocks noGrp="1"/>
          </p:cNvSpPr>
          <p:nvPr>
            <p:ph type="sldNum" sz="quarter" idx="12"/>
          </p:nvPr>
        </p:nvSpPr>
        <p:spPr/>
        <p:txBody>
          <a:bodyPr/>
          <a:lstStyle/>
          <a:p>
            <a:pPr>
              <a:defRPr/>
            </a:pPr>
            <a:fld id="{454E371F-DDC3-4B68-9EEE-47F5F5D33FD7}" type="slidenum">
              <a:rPr lang="en-US" smtClean="0"/>
              <a:pPr>
                <a:defRPr/>
              </a:pPr>
              <a:t>63</a:t>
            </a:fld>
            <a:endParaRPr lang="en-US"/>
          </a:p>
        </p:txBody>
      </p:sp>
      <p:sp>
        <p:nvSpPr>
          <p:cNvPr id="5" name="TextBox 4">
            <a:extLst>
              <a:ext uri="{FF2B5EF4-FFF2-40B4-BE49-F238E27FC236}">
                <a16:creationId xmlns:a16="http://schemas.microsoft.com/office/drawing/2014/main" id="{B2E7BBF0-16B8-4961-A226-7D45B90D2CB1}"/>
              </a:ext>
            </a:extLst>
          </p:cNvPr>
          <p:cNvSpPr txBox="1"/>
          <p:nvPr/>
        </p:nvSpPr>
        <p:spPr>
          <a:xfrm>
            <a:off x="8610600" y="1629204"/>
            <a:ext cx="3296239" cy="3970318"/>
          </a:xfrm>
          <a:prstGeom prst="rect">
            <a:avLst/>
          </a:prstGeom>
          <a:solidFill>
            <a:srgbClr val="FFFF00"/>
          </a:solidFill>
          <a:ln w="28575">
            <a:solidFill>
              <a:srgbClr val="0070C0"/>
            </a:solidFill>
          </a:ln>
        </p:spPr>
        <p:txBody>
          <a:bodyPr wrap="square" rtlCol="0">
            <a:spAutoFit/>
          </a:bodyPr>
          <a:lstStyle/>
          <a:p>
            <a:r>
              <a:rPr lang="en-US" b="1" dirty="0">
                <a:solidFill>
                  <a:srgbClr val="0070C0"/>
                </a:solidFill>
              </a:rPr>
              <a:t>      3 Ways to State the </a:t>
            </a:r>
            <a:br>
              <a:rPr lang="en-US" b="1" dirty="0">
                <a:solidFill>
                  <a:srgbClr val="0070C0"/>
                </a:solidFill>
              </a:rPr>
            </a:br>
            <a:r>
              <a:rPr lang="en-US" b="1" dirty="0">
                <a:solidFill>
                  <a:srgbClr val="0070C0"/>
                </a:solidFill>
              </a:rPr>
              <a:t>          Big Question</a:t>
            </a:r>
          </a:p>
          <a:p>
            <a:endParaRPr lang="en-US" b="1" dirty="0">
              <a:solidFill>
                <a:srgbClr val="0070C0"/>
              </a:solidFill>
            </a:endParaRPr>
          </a:p>
          <a:p>
            <a:r>
              <a:rPr lang="en-US" b="1" dirty="0">
                <a:solidFill>
                  <a:srgbClr val="0070C0"/>
                </a:solidFill>
              </a:rPr>
              <a:t>How to carry out a competitive effects analysis in practice?</a:t>
            </a:r>
            <a:br>
              <a:rPr lang="en-US" b="1" dirty="0">
                <a:solidFill>
                  <a:srgbClr val="0070C0"/>
                </a:solidFill>
              </a:rPr>
            </a:br>
            <a:br>
              <a:rPr lang="en-US" b="1" dirty="0">
                <a:solidFill>
                  <a:srgbClr val="0070C0"/>
                </a:solidFill>
              </a:rPr>
            </a:br>
            <a:r>
              <a:rPr lang="en-US" b="1" dirty="0">
                <a:solidFill>
                  <a:srgbClr val="0070C0"/>
                </a:solidFill>
              </a:rPr>
              <a:t>How to know if a restraint is “reasonable”  vs “unreasonable”</a:t>
            </a:r>
          </a:p>
          <a:p>
            <a:endParaRPr lang="en-US" b="1" dirty="0">
              <a:solidFill>
                <a:srgbClr val="0070C0"/>
              </a:solidFill>
            </a:endParaRPr>
          </a:p>
          <a:p>
            <a:r>
              <a:rPr lang="en-US" b="1" dirty="0">
                <a:solidFill>
                  <a:srgbClr val="0070C0"/>
                </a:solidFill>
              </a:rPr>
              <a:t>How to know if the conduct is competitively harmful or competitively beneficial </a:t>
            </a:r>
            <a:r>
              <a:rPr lang="en-US" b="1" i="1" dirty="0">
                <a:solidFill>
                  <a:srgbClr val="0070C0"/>
                </a:solidFill>
              </a:rPr>
              <a:t>overall </a:t>
            </a:r>
            <a:br>
              <a:rPr lang="en-US" b="1" i="1" dirty="0">
                <a:solidFill>
                  <a:srgbClr val="0070C0"/>
                </a:solidFill>
              </a:rPr>
            </a:br>
            <a:r>
              <a:rPr lang="en-US" b="1" dirty="0">
                <a:solidFill>
                  <a:srgbClr val="0070C0"/>
                </a:solidFill>
              </a:rPr>
              <a:t>(i.e., </a:t>
            </a:r>
            <a:r>
              <a:rPr lang="en-US" b="1" i="1" dirty="0">
                <a:solidFill>
                  <a:srgbClr val="0070C0"/>
                </a:solidFill>
              </a:rPr>
              <a:t>on balance</a:t>
            </a:r>
            <a:r>
              <a:rPr lang="en-US" b="1" dirty="0">
                <a:solidFill>
                  <a:srgbClr val="0070C0"/>
                </a:solidFill>
              </a:rPr>
              <a:t>)</a:t>
            </a:r>
          </a:p>
        </p:txBody>
      </p:sp>
      <p:cxnSp>
        <p:nvCxnSpPr>
          <p:cNvPr id="6" name="Straight Arrow Connector 5">
            <a:extLst>
              <a:ext uri="{FF2B5EF4-FFF2-40B4-BE49-F238E27FC236}">
                <a16:creationId xmlns:a16="http://schemas.microsoft.com/office/drawing/2014/main" id="{CF1F0791-3E97-4CCF-BF66-68FB3D9CB5B3}"/>
              </a:ext>
            </a:extLst>
          </p:cNvPr>
          <p:cNvCxnSpPr>
            <a:cxnSpLocks/>
          </p:cNvCxnSpPr>
          <p:nvPr/>
        </p:nvCxnSpPr>
        <p:spPr>
          <a:xfrm>
            <a:off x="7354871" y="1970373"/>
            <a:ext cx="959570" cy="782254"/>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4AE008A8-E4AD-49D3-9033-7B38AE9902C1}"/>
              </a:ext>
            </a:extLst>
          </p:cNvPr>
          <p:cNvCxnSpPr>
            <a:cxnSpLocks/>
          </p:cNvCxnSpPr>
          <p:nvPr/>
        </p:nvCxnSpPr>
        <p:spPr>
          <a:xfrm>
            <a:off x="7469172" y="3761190"/>
            <a:ext cx="920683" cy="0"/>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931D56B7-B595-4C84-8A22-79F2B01036F7}"/>
              </a:ext>
            </a:extLst>
          </p:cNvPr>
          <p:cNvCxnSpPr>
            <a:cxnSpLocks/>
          </p:cNvCxnSpPr>
          <p:nvPr/>
        </p:nvCxnSpPr>
        <p:spPr>
          <a:xfrm flipV="1">
            <a:off x="7324627" y="4829173"/>
            <a:ext cx="1209773" cy="770349"/>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642600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3375" y="112713"/>
            <a:ext cx="11525250" cy="1325563"/>
          </a:xfrm>
        </p:spPr>
        <p:txBody>
          <a:bodyPr/>
          <a:lstStyle/>
          <a:p>
            <a:r>
              <a:rPr lang="en-US" i="1" dirty="0"/>
              <a:t>That is </a:t>
            </a:r>
            <a:r>
              <a:rPr lang="en-US" dirty="0"/>
              <a:t>-- How to Use </a:t>
            </a:r>
            <a:r>
              <a:rPr lang="en-US" i="1" dirty="0"/>
              <a:t>Economic Analysis </a:t>
            </a:r>
            <a:r>
              <a:rPr lang="en-US" dirty="0"/>
              <a:t>in the “</a:t>
            </a:r>
            <a:r>
              <a:rPr lang="en-US" i="1" dirty="0"/>
              <a:t>Legal Process</a:t>
            </a:r>
            <a:r>
              <a:rPr lang="en-US" dirty="0"/>
              <a:t>”  </a:t>
            </a:r>
          </a:p>
        </p:txBody>
      </p:sp>
      <p:sp>
        <p:nvSpPr>
          <p:cNvPr id="3" name="Content Placeholder 2"/>
          <p:cNvSpPr>
            <a:spLocks noGrp="1"/>
          </p:cNvSpPr>
          <p:nvPr>
            <p:ph idx="1"/>
          </p:nvPr>
        </p:nvSpPr>
        <p:spPr>
          <a:xfrm>
            <a:off x="838201" y="1438276"/>
            <a:ext cx="6934199" cy="5419724"/>
          </a:xfrm>
        </p:spPr>
        <p:txBody>
          <a:bodyPr>
            <a:normAutofit lnSpcReduction="10000"/>
          </a:bodyPr>
          <a:lstStyle/>
          <a:p>
            <a:r>
              <a:rPr lang="en-US" sz="1800" dirty="0"/>
              <a:t>The CBOT rule of reason calls for </a:t>
            </a:r>
            <a:r>
              <a:rPr lang="en-US" sz="1800" i="1" dirty="0">
                <a:solidFill>
                  <a:srgbClr val="C00000"/>
                </a:solidFill>
              </a:rPr>
              <a:t>very open-ended analysis </a:t>
            </a:r>
            <a:r>
              <a:rPr lang="en-US" sz="1800" dirty="0"/>
              <a:t>of all the </a:t>
            </a:r>
            <a:br>
              <a:rPr lang="en-US" sz="1800" dirty="0"/>
            </a:br>
            <a:r>
              <a:rPr lang="en-US" sz="1800" dirty="0">
                <a:solidFill>
                  <a:srgbClr val="C00000"/>
                </a:solidFill>
              </a:rPr>
              <a:t>“economically relevant” facts </a:t>
            </a:r>
            <a:r>
              <a:rPr lang="en-US" sz="1800" dirty="0"/>
              <a:t>for predicting </a:t>
            </a:r>
            <a:r>
              <a:rPr lang="en-US" sz="1800" dirty="0">
                <a:solidFill>
                  <a:srgbClr val="C00000"/>
                </a:solidFill>
              </a:rPr>
              <a:t>competitive effects   </a:t>
            </a:r>
          </a:p>
          <a:p>
            <a:r>
              <a:rPr lang="en-US" sz="1800" dirty="0"/>
              <a:t>But the </a:t>
            </a:r>
            <a:r>
              <a:rPr lang="en-US" sz="1800" dirty="0">
                <a:solidFill>
                  <a:srgbClr val="C00000"/>
                </a:solidFill>
              </a:rPr>
              <a:t>legal process </a:t>
            </a:r>
            <a:r>
              <a:rPr lang="en-US" sz="1800" dirty="0"/>
              <a:t>is different. It is an administrative process </a:t>
            </a:r>
            <a:r>
              <a:rPr lang="en-US" sz="1800" dirty="0">
                <a:solidFill>
                  <a:srgbClr val="C00000"/>
                </a:solidFill>
              </a:rPr>
              <a:t>designed for judges </a:t>
            </a:r>
            <a:r>
              <a:rPr lang="en-US" sz="1800" dirty="0"/>
              <a:t>to reach a conclusion – and decide relatively quickly.  </a:t>
            </a:r>
            <a:br>
              <a:rPr lang="en-US" sz="1800" dirty="0"/>
            </a:br>
            <a:r>
              <a:rPr lang="en-US" sz="1800" dirty="0"/>
              <a:t>Economists can study conduct </a:t>
            </a:r>
            <a:r>
              <a:rPr lang="en-US" sz="1800" i="1" dirty="0"/>
              <a:t>forever</a:t>
            </a:r>
            <a:r>
              <a:rPr lang="en-US" sz="1800" dirty="0"/>
              <a:t>!</a:t>
            </a:r>
          </a:p>
          <a:p>
            <a:r>
              <a:rPr lang="en-US" sz="1800" dirty="0"/>
              <a:t>So, what </a:t>
            </a:r>
            <a:r>
              <a:rPr lang="en-US" sz="1800" dirty="0">
                <a:solidFill>
                  <a:srgbClr val="C00000"/>
                </a:solidFill>
              </a:rPr>
              <a:t>“short-cuts” </a:t>
            </a:r>
            <a:r>
              <a:rPr lang="en-US" sz="1800" dirty="0"/>
              <a:t>might or should a court take?</a:t>
            </a:r>
          </a:p>
          <a:p>
            <a:pPr lvl="1"/>
            <a:r>
              <a:rPr lang="en-US" sz="1600" dirty="0"/>
              <a:t>How much certainty is required?  </a:t>
            </a:r>
          </a:p>
          <a:p>
            <a:pPr lvl="1"/>
            <a:r>
              <a:rPr lang="en-US" sz="1600" dirty="0"/>
              <a:t>Absent certainty, which side should be favored?</a:t>
            </a:r>
          </a:p>
          <a:p>
            <a:pPr lvl="1"/>
            <a:r>
              <a:rPr lang="en-US" sz="1600" dirty="0">
                <a:solidFill>
                  <a:srgbClr val="C00000"/>
                </a:solidFill>
              </a:rPr>
              <a:t>Can certain conduct be presumed to be harmful or beneficial?</a:t>
            </a:r>
          </a:p>
          <a:p>
            <a:pPr lvl="1"/>
            <a:r>
              <a:rPr lang="en-US" sz="1600" dirty="0">
                <a:solidFill>
                  <a:srgbClr val="C00000"/>
                </a:solidFill>
              </a:rPr>
              <a:t>Should the presumptions be based on the conduct, on the identity of the parties or what?</a:t>
            </a:r>
          </a:p>
          <a:p>
            <a:pPr lvl="1"/>
            <a:r>
              <a:rPr lang="en-US" sz="1600" dirty="0"/>
              <a:t>Might the presumption If so, should the </a:t>
            </a:r>
            <a:r>
              <a:rPr lang="en-US" sz="1600" dirty="0">
                <a:solidFill>
                  <a:srgbClr val="C00000"/>
                </a:solidFill>
              </a:rPr>
              <a:t>presumptions be rebuttable or conclusive</a:t>
            </a:r>
            <a:r>
              <a:rPr lang="en-US" sz="1600" dirty="0"/>
              <a:t>?</a:t>
            </a:r>
          </a:p>
          <a:p>
            <a:pPr lvl="1"/>
            <a:r>
              <a:rPr lang="en-US" sz="1600" dirty="0"/>
              <a:t>If rebuttable, </a:t>
            </a:r>
            <a:r>
              <a:rPr lang="en-US" sz="1600" dirty="0">
                <a:solidFill>
                  <a:srgbClr val="C00000"/>
                </a:solidFill>
              </a:rPr>
              <a:t>how much evidence </a:t>
            </a:r>
            <a:r>
              <a:rPr lang="en-US" sz="1600" dirty="0"/>
              <a:t>should be required?</a:t>
            </a:r>
          </a:p>
          <a:p>
            <a:r>
              <a:rPr lang="en-US" sz="1800" dirty="0"/>
              <a:t>This is the big issue that drives antitrust law, and controversies among commentator and courts </a:t>
            </a:r>
          </a:p>
          <a:p>
            <a:pPr lvl="1"/>
            <a:r>
              <a:rPr lang="en-US" sz="1600" dirty="0"/>
              <a:t>The questions remain the same, but the answers have changed over time</a:t>
            </a:r>
          </a:p>
          <a:p>
            <a:r>
              <a:rPr lang="en-US" sz="1800" dirty="0"/>
              <a:t>The process can be seen thru the lens of </a:t>
            </a:r>
            <a:r>
              <a:rPr lang="en-US" sz="1800" dirty="0">
                <a:solidFill>
                  <a:srgbClr val="C00000"/>
                </a:solidFill>
              </a:rPr>
              <a:t>“decision theory” – to be discussed in detail later on.</a:t>
            </a:r>
            <a:endParaRPr lang="en-US" sz="1800" dirty="0"/>
          </a:p>
        </p:txBody>
      </p:sp>
      <p:sp>
        <p:nvSpPr>
          <p:cNvPr id="4" name="Slide Number Placeholder 3"/>
          <p:cNvSpPr>
            <a:spLocks noGrp="1"/>
          </p:cNvSpPr>
          <p:nvPr>
            <p:ph type="sldNum" sz="quarter" idx="12"/>
          </p:nvPr>
        </p:nvSpPr>
        <p:spPr/>
        <p:txBody>
          <a:bodyPr/>
          <a:lstStyle/>
          <a:p>
            <a:fld id="{99F71A1A-31A9-4FA5-B879-5476ABEEDC5F}" type="slidenum">
              <a:rPr lang="en-US" smtClean="0"/>
              <a:t>64</a:t>
            </a:fld>
            <a:endParaRPr lang="en-US"/>
          </a:p>
        </p:txBody>
      </p:sp>
      <p:sp>
        <p:nvSpPr>
          <p:cNvPr id="6" name="TextBox 5">
            <a:extLst>
              <a:ext uri="{FF2B5EF4-FFF2-40B4-BE49-F238E27FC236}">
                <a16:creationId xmlns:a16="http://schemas.microsoft.com/office/drawing/2014/main" id="{314D9E5B-2960-4EAF-8FE7-8FC29457E1F8}"/>
              </a:ext>
            </a:extLst>
          </p:cNvPr>
          <p:cNvSpPr txBox="1"/>
          <p:nvPr/>
        </p:nvSpPr>
        <p:spPr>
          <a:xfrm>
            <a:off x="7972425" y="2504091"/>
            <a:ext cx="3914775" cy="2031325"/>
          </a:xfrm>
          <a:prstGeom prst="rect">
            <a:avLst/>
          </a:prstGeom>
          <a:noFill/>
          <a:ln w="38100">
            <a:solidFill>
              <a:srgbClr val="0070C0"/>
            </a:solidFill>
          </a:ln>
        </p:spPr>
        <p:txBody>
          <a:bodyPr wrap="square" rtlCol="0">
            <a:spAutoFit/>
          </a:bodyPr>
          <a:lstStyle/>
          <a:p>
            <a:pPr algn="ctr"/>
            <a:r>
              <a:rPr lang="en-US" b="1" i="1" dirty="0">
                <a:solidFill>
                  <a:srgbClr val="0070C0"/>
                </a:solidFill>
              </a:rPr>
              <a:t>Pres. Harry Truman wished for a one-handed economist rather than his economic advisors who said, </a:t>
            </a:r>
          </a:p>
          <a:p>
            <a:pPr algn="ctr"/>
            <a:endParaRPr lang="en-US" b="1" i="1" dirty="0">
              <a:solidFill>
                <a:srgbClr val="0070C0"/>
              </a:solidFill>
            </a:endParaRPr>
          </a:p>
          <a:p>
            <a:pPr algn="ctr"/>
            <a:r>
              <a:rPr lang="en-US" b="1" i="1" dirty="0">
                <a:solidFill>
                  <a:srgbClr val="0070C0"/>
                </a:solidFill>
              </a:rPr>
              <a:t>“On the one hand…” </a:t>
            </a:r>
            <a:br>
              <a:rPr lang="en-US" b="1" i="1" dirty="0">
                <a:solidFill>
                  <a:srgbClr val="0070C0"/>
                </a:solidFill>
              </a:rPr>
            </a:br>
            <a:endParaRPr lang="en-US" b="1" i="1" dirty="0">
              <a:solidFill>
                <a:srgbClr val="0070C0"/>
              </a:solidFill>
            </a:endParaRPr>
          </a:p>
          <a:p>
            <a:pPr algn="ctr"/>
            <a:r>
              <a:rPr lang="en-US" b="1" i="1" dirty="0">
                <a:solidFill>
                  <a:srgbClr val="0070C0"/>
                </a:solidFill>
              </a:rPr>
              <a:t>“On the other hand….” </a:t>
            </a:r>
          </a:p>
        </p:txBody>
      </p:sp>
    </p:spTree>
    <p:extLst>
      <p:ext uri="{BB962C8B-B14F-4D97-AF65-F5344CB8AC3E}">
        <p14:creationId xmlns:p14="http://schemas.microsoft.com/office/powerpoint/2010/main" val="278017209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67848"/>
            <a:ext cx="10515600" cy="1325563"/>
          </a:xfrm>
        </p:spPr>
        <p:txBody>
          <a:bodyPr>
            <a:normAutofit/>
          </a:bodyPr>
          <a:lstStyle/>
          <a:p>
            <a:r>
              <a:rPr lang="en-US" sz="3200" i="1" dirty="0"/>
              <a:t>Looking Ahead:</a:t>
            </a:r>
            <a:br>
              <a:rPr lang="en-US" sz="3200" dirty="0"/>
            </a:br>
            <a:r>
              <a:rPr lang="en-US" sz="3200" dirty="0"/>
              <a:t>The Evolution of Section 1 Law: 1890 – Present</a:t>
            </a:r>
          </a:p>
        </p:txBody>
      </p:sp>
      <p:sp>
        <p:nvSpPr>
          <p:cNvPr id="3" name="Content Placeholder 2"/>
          <p:cNvSpPr>
            <a:spLocks noGrp="1"/>
          </p:cNvSpPr>
          <p:nvPr>
            <p:ph idx="1"/>
          </p:nvPr>
        </p:nvSpPr>
        <p:spPr>
          <a:xfrm>
            <a:off x="838200" y="1864917"/>
            <a:ext cx="10515600" cy="4755087"/>
          </a:xfrm>
        </p:spPr>
        <p:txBody>
          <a:bodyPr>
            <a:normAutofit fontScale="92500" lnSpcReduction="10000"/>
          </a:bodyPr>
          <a:lstStyle/>
          <a:p>
            <a:r>
              <a:rPr lang="en-US" sz="2400" dirty="0">
                <a:solidFill>
                  <a:srgbClr val="C00000"/>
                </a:solidFill>
              </a:rPr>
              <a:t>Phase 1</a:t>
            </a:r>
            <a:r>
              <a:rPr lang="en-US" sz="2400" dirty="0"/>
              <a:t>: The Court develops The Court develops the basic rule of reason </a:t>
            </a:r>
            <a:r>
              <a:rPr lang="en-US" sz="2400" i="1" dirty="0"/>
              <a:t>(CBOT)</a:t>
            </a:r>
            <a:r>
              <a:rPr lang="en-US" sz="2400" dirty="0"/>
              <a:t> and then a conclusive (i.e., irrebuttable) anticompetitive presumption for certain horizontal restraints (</a:t>
            </a:r>
            <a:r>
              <a:rPr lang="en-US" sz="2400" i="1" dirty="0"/>
              <a:t>Trenton Potteries, Socony Vacuum, National Society of Professional Engineers</a:t>
            </a:r>
            <a:r>
              <a:rPr lang="en-US" sz="2400" dirty="0"/>
              <a:t>)</a:t>
            </a:r>
          </a:p>
          <a:p>
            <a:pPr lvl="1"/>
            <a:r>
              <a:rPr lang="en-US" i="1" dirty="0"/>
              <a:t>The per se rule. </a:t>
            </a:r>
          </a:p>
          <a:p>
            <a:pPr lvl="1"/>
            <a:r>
              <a:rPr lang="en-US" i="1" dirty="0"/>
              <a:t>More modern usage is per se “analysis”</a:t>
            </a:r>
            <a:endParaRPr lang="en-US" sz="2000" i="1" dirty="0"/>
          </a:p>
          <a:p>
            <a:r>
              <a:rPr lang="en-US" sz="2400" dirty="0">
                <a:solidFill>
                  <a:srgbClr val="C00000"/>
                </a:solidFill>
              </a:rPr>
              <a:t>Phase 2:</a:t>
            </a:r>
            <a:r>
              <a:rPr lang="en-US" sz="2400" dirty="0"/>
              <a:t> The Court explains the </a:t>
            </a:r>
            <a:r>
              <a:rPr lang="en-US" sz="2400" b="1" dirty="0">
                <a:solidFill>
                  <a:srgbClr val="0070C0"/>
                </a:solidFill>
              </a:rPr>
              <a:t>“escape hatch”</a:t>
            </a:r>
            <a:r>
              <a:rPr lang="en-US" sz="2400" dirty="0"/>
              <a:t> -- what of factors permit defendants to escape from the per se rule and litigate under the rule of reason </a:t>
            </a:r>
            <a:r>
              <a:rPr lang="en-US" sz="2400" i="1" dirty="0"/>
              <a:t>(BMI, NCAA)</a:t>
            </a:r>
          </a:p>
          <a:p>
            <a:r>
              <a:rPr lang="en-US" sz="2400" dirty="0">
                <a:solidFill>
                  <a:srgbClr val="C00000"/>
                </a:solidFill>
              </a:rPr>
              <a:t>Phase 3: </a:t>
            </a:r>
            <a:r>
              <a:rPr lang="en-US" sz="2400" dirty="0"/>
              <a:t>The Court develops an </a:t>
            </a:r>
            <a:r>
              <a:rPr lang="en-US" sz="2400" b="1" dirty="0">
                <a:solidFill>
                  <a:srgbClr val="0070C0"/>
                </a:solidFill>
              </a:rPr>
              <a:t>abbreviated ROR </a:t>
            </a:r>
            <a:r>
              <a:rPr lang="en-US" sz="2400" b="1" i="1" dirty="0">
                <a:solidFill>
                  <a:srgbClr val="0070C0"/>
                </a:solidFill>
              </a:rPr>
              <a:t>(“quick look”) </a:t>
            </a:r>
            <a:r>
              <a:rPr lang="en-US" sz="2400" dirty="0"/>
              <a:t>decision process for certain conduct, but then suggests that there may be a continuum from a “full” rule of reason to the per se analysis, an “enquiry meet for the case.” </a:t>
            </a:r>
            <a:r>
              <a:rPr lang="en-US" sz="2400" i="1" dirty="0"/>
              <a:t>(NCAA, Calif. Dental Assoc)</a:t>
            </a:r>
          </a:p>
          <a:p>
            <a:r>
              <a:rPr lang="en-US" sz="2400" dirty="0">
                <a:solidFill>
                  <a:srgbClr val="C00000"/>
                </a:solidFill>
              </a:rPr>
              <a:t>Phase 4: </a:t>
            </a:r>
            <a:r>
              <a:rPr lang="en-US" sz="2400" dirty="0"/>
              <a:t>At the same time, appeals courts adopt a somewhat more structured </a:t>
            </a:r>
            <a:br>
              <a:rPr lang="en-US" sz="2400" dirty="0"/>
            </a:br>
            <a:r>
              <a:rPr lang="en-US" sz="2400" b="1" dirty="0">
                <a:solidFill>
                  <a:srgbClr val="0070C0"/>
                </a:solidFill>
              </a:rPr>
              <a:t>3-step </a:t>
            </a:r>
            <a:r>
              <a:rPr lang="en-US" sz="2400" b="1" i="1" dirty="0">
                <a:solidFill>
                  <a:srgbClr val="0070C0"/>
                </a:solidFill>
              </a:rPr>
              <a:t>burden-shifting </a:t>
            </a:r>
            <a:r>
              <a:rPr lang="en-US" sz="2400" b="1" dirty="0">
                <a:solidFill>
                  <a:srgbClr val="0070C0"/>
                </a:solidFill>
              </a:rPr>
              <a:t>decision process </a:t>
            </a:r>
            <a:r>
              <a:rPr lang="en-US" sz="2400" dirty="0"/>
              <a:t>(evaluate harm; evaluate benefits; balance to determine net effect) replaces the open-ended CBOT inquiry (</a:t>
            </a:r>
            <a:r>
              <a:rPr lang="en-US" sz="2400" i="1" dirty="0" err="1"/>
              <a:t>RealComp</a:t>
            </a:r>
            <a:r>
              <a:rPr lang="en-US" sz="2400" i="1" dirty="0"/>
              <a:t> II</a:t>
            </a:r>
            <a:r>
              <a:rPr lang="en-US" sz="2400" dirty="0"/>
              <a:t>) </a:t>
            </a:r>
          </a:p>
          <a:p>
            <a:pPr lvl="1"/>
            <a:r>
              <a:rPr lang="en-US" sz="2000" dirty="0"/>
              <a:t>This 3-step process also has been applied to Section 2 (</a:t>
            </a:r>
            <a:r>
              <a:rPr lang="en-US" sz="2000" i="1" dirty="0"/>
              <a:t>Microsoft, Meritor) </a:t>
            </a:r>
            <a:br>
              <a:rPr lang="en-US" sz="2000" i="1" dirty="0"/>
            </a:br>
            <a:r>
              <a:rPr lang="en-US" sz="2000" dirty="0"/>
              <a:t>and mergers (</a:t>
            </a:r>
            <a:r>
              <a:rPr lang="en-US" sz="2000" i="1" dirty="0"/>
              <a:t>Baker Hughes)</a:t>
            </a:r>
            <a:endParaRPr lang="en-US" sz="2000" dirty="0"/>
          </a:p>
        </p:txBody>
      </p:sp>
      <p:sp>
        <p:nvSpPr>
          <p:cNvPr id="4" name="Slide Number Placeholder 3"/>
          <p:cNvSpPr>
            <a:spLocks noGrp="1"/>
          </p:cNvSpPr>
          <p:nvPr>
            <p:ph type="sldNum" sz="quarter" idx="12"/>
          </p:nvPr>
        </p:nvSpPr>
        <p:spPr/>
        <p:txBody>
          <a:bodyPr/>
          <a:lstStyle/>
          <a:p>
            <a:fld id="{99F71A1A-31A9-4FA5-B879-5476ABEEDC5F}" type="slidenum">
              <a:rPr lang="en-US" smtClean="0"/>
              <a:t>65</a:t>
            </a:fld>
            <a:endParaRPr lang="en-US"/>
          </a:p>
        </p:txBody>
      </p:sp>
    </p:spTree>
    <p:extLst>
      <p:ext uri="{BB962C8B-B14F-4D97-AF65-F5344CB8AC3E}">
        <p14:creationId xmlns:p14="http://schemas.microsoft.com/office/powerpoint/2010/main" val="398531572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7024E-AE65-4682-BA14-25DFF1EA9724}"/>
              </a:ext>
            </a:extLst>
          </p:cNvPr>
          <p:cNvSpPr>
            <a:spLocks noGrp="1"/>
          </p:cNvSpPr>
          <p:nvPr>
            <p:ph type="title"/>
          </p:nvPr>
        </p:nvSpPr>
        <p:spPr/>
        <p:txBody>
          <a:bodyPr>
            <a:normAutofit/>
          </a:bodyPr>
          <a:lstStyle/>
          <a:p>
            <a:pPr algn="ctr"/>
            <a:r>
              <a:rPr lang="en-US" sz="2800" dirty="0"/>
              <a:t>Using Decision Theory to </a:t>
            </a:r>
            <a:br>
              <a:rPr lang="en-US" sz="2800" dirty="0"/>
            </a:br>
            <a:r>
              <a:rPr lang="en-US" sz="2800" dirty="0"/>
              <a:t>Interpret &amp; Design Legal Standards: </a:t>
            </a:r>
            <a:br>
              <a:rPr lang="en-US" sz="2800" dirty="0"/>
            </a:br>
            <a:r>
              <a:rPr lang="en-US" sz="2800" dirty="0"/>
              <a:t>Introduction </a:t>
            </a:r>
          </a:p>
        </p:txBody>
      </p:sp>
      <p:sp>
        <p:nvSpPr>
          <p:cNvPr id="3" name="Text Placeholder 2">
            <a:extLst>
              <a:ext uri="{FF2B5EF4-FFF2-40B4-BE49-F238E27FC236}">
                <a16:creationId xmlns:a16="http://schemas.microsoft.com/office/drawing/2014/main" id="{1142C6F2-4D3B-4C43-A02E-65730FDD8BD9}"/>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4ADC47F5-D3D2-48FA-84F0-155813E49C8F}"/>
              </a:ext>
            </a:extLst>
          </p:cNvPr>
          <p:cNvSpPr>
            <a:spLocks noGrp="1"/>
          </p:cNvSpPr>
          <p:nvPr>
            <p:ph type="sldNum" sz="quarter" idx="12"/>
          </p:nvPr>
        </p:nvSpPr>
        <p:spPr/>
        <p:txBody>
          <a:bodyPr/>
          <a:lstStyle/>
          <a:p>
            <a:fld id="{B860579A-1FF0-4BB7-B3E0-9F77702503E1}" type="slidenum">
              <a:rPr lang="en-US" smtClean="0"/>
              <a:t>66</a:t>
            </a:fld>
            <a:endParaRPr lang="en-US"/>
          </a:p>
        </p:txBody>
      </p:sp>
    </p:spTree>
    <p:extLst>
      <p:ext uri="{BB962C8B-B14F-4D97-AF65-F5344CB8AC3E}">
        <p14:creationId xmlns:p14="http://schemas.microsoft.com/office/powerpoint/2010/main" val="385217188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EE0432-4E51-49FE-8D8D-9D648456BD12}"/>
              </a:ext>
            </a:extLst>
          </p:cNvPr>
          <p:cNvSpPr>
            <a:spLocks noGrp="1"/>
          </p:cNvSpPr>
          <p:nvPr>
            <p:ph type="title"/>
          </p:nvPr>
        </p:nvSpPr>
        <p:spPr>
          <a:xfrm>
            <a:off x="838200" y="228917"/>
            <a:ext cx="10515600" cy="1325563"/>
          </a:xfrm>
        </p:spPr>
        <p:txBody>
          <a:bodyPr/>
          <a:lstStyle/>
          <a:p>
            <a:r>
              <a:rPr lang="en-US" dirty="0"/>
              <a:t>Decision Theory Methodology for Making Decisions With Imperfect Information </a:t>
            </a:r>
          </a:p>
        </p:txBody>
      </p:sp>
      <p:sp>
        <p:nvSpPr>
          <p:cNvPr id="3" name="Content Placeholder 2">
            <a:extLst>
              <a:ext uri="{FF2B5EF4-FFF2-40B4-BE49-F238E27FC236}">
                <a16:creationId xmlns:a16="http://schemas.microsoft.com/office/drawing/2014/main" id="{21E82FFB-58FE-4610-843C-F2BAED2437C7}"/>
              </a:ext>
            </a:extLst>
          </p:cNvPr>
          <p:cNvSpPr>
            <a:spLocks noGrp="1"/>
          </p:cNvSpPr>
          <p:nvPr>
            <p:ph idx="1"/>
          </p:nvPr>
        </p:nvSpPr>
        <p:spPr>
          <a:xfrm>
            <a:off x="838200" y="1554480"/>
            <a:ext cx="10972800" cy="5166995"/>
          </a:xfrm>
        </p:spPr>
        <p:txBody>
          <a:bodyPr>
            <a:normAutofit lnSpcReduction="10000"/>
          </a:bodyPr>
          <a:lstStyle/>
          <a:p>
            <a:r>
              <a:rPr lang="en-US" sz="2000" dirty="0">
                <a:solidFill>
                  <a:srgbClr val="C00000"/>
                </a:solidFill>
              </a:rPr>
              <a:t>Optimal decision balances the “probability” and “magnitude of harm” from making an </a:t>
            </a:r>
            <a:br>
              <a:rPr lang="en-US" sz="2000" dirty="0">
                <a:solidFill>
                  <a:srgbClr val="C00000"/>
                </a:solidFill>
              </a:rPr>
            </a:br>
            <a:r>
              <a:rPr lang="en-US" sz="2000" dirty="0">
                <a:solidFill>
                  <a:srgbClr val="C00000"/>
                </a:solidFill>
              </a:rPr>
              <a:t>incorrect decision</a:t>
            </a:r>
          </a:p>
          <a:p>
            <a:pPr lvl="1"/>
            <a:r>
              <a:rPr lang="en-US" sz="1800" dirty="0"/>
              <a:t>On the one hand: If I turn down a $1 million settlement for my medical malpractice case and go to trial, </a:t>
            </a:r>
            <a:br>
              <a:rPr lang="en-US" sz="1800" dirty="0"/>
            </a:br>
            <a:r>
              <a:rPr lang="en-US" sz="1800" dirty="0"/>
              <a:t>I may lose the case and lose out on the settlement, plus I will bear additional legal costs</a:t>
            </a:r>
          </a:p>
          <a:p>
            <a:pPr lvl="1"/>
            <a:r>
              <a:rPr lang="en-US" sz="1800" dirty="0"/>
              <a:t>On the other hand: If I take the settlement, I may miss out on my alleged $5 million in damages</a:t>
            </a:r>
          </a:p>
          <a:p>
            <a:pPr lvl="1"/>
            <a:r>
              <a:rPr lang="en-US" sz="1800" dirty="0"/>
              <a:t>Key fact: What is the probability of winning at trial?  </a:t>
            </a:r>
          </a:p>
          <a:p>
            <a:r>
              <a:rPr lang="en-US" sz="2000" dirty="0">
                <a:solidFill>
                  <a:srgbClr val="C00000"/>
                </a:solidFill>
              </a:rPr>
              <a:t>“Bayesian Analysis”</a:t>
            </a:r>
            <a:r>
              <a:rPr lang="en-US" sz="2000" dirty="0"/>
              <a:t> structures the information-gathering and decision inquiry:</a:t>
            </a:r>
            <a:endParaRPr lang="en-US" sz="2400" dirty="0">
              <a:solidFill>
                <a:srgbClr val="0070C0"/>
              </a:solidFill>
            </a:endParaRPr>
          </a:p>
          <a:p>
            <a:pPr marL="457200" lvl="1" indent="0">
              <a:buNone/>
            </a:pPr>
            <a:r>
              <a:rPr lang="en-US" sz="2800" b="1" i="1" dirty="0">
                <a:solidFill>
                  <a:srgbClr val="0070C0"/>
                </a:solidFill>
              </a:rPr>
              <a:t>Presumption (prior info) + Evidence (new info) </a:t>
            </a:r>
            <a:r>
              <a:rPr lang="en-US" sz="2800" b="1" i="1" dirty="0">
                <a:solidFill>
                  <a:srgbClr val="0070C0"/>
                </a:solidFill>
                <a:sym typeface="Wingdings" panose="05000000000000000000" pitchFamily="2" charset="2"/>
              </a:rPr>
              <a:t> Better decision </a:t>
            </a:r>
            <a:endParaRPr lang="en-US" b="1" i="1" dirty="0">
              <a:solidFill>
                <a:srgbClr val="0070C0"/>
              </a:solidFill>
              <a:sym typeface="Wingdings" panose="05000000000000000000" pitchFamily="2" charset="2"/>
            </a:endParaRPr>
          </a:p>
          <a:p>
            <a:pPr lvl="1"/>
            <a:r>
              <a:rPr lang="en-US" sz="1800" dirty="0">
                <a:sym typeface="Wingdings" panose="05000000000000000000" pitchFamily="2" charset="2"/>
              </a:rPr>
              <a:t>Presumption &amp; Evidence get combined and weighted according to the “reliability” of each</a:t>
            </a:r>
          </a:p>
          <a:p>
            <a:pPr lvl="1"/>
            <a:r>
              <a:rPr lang="en-US" sz="1800" u="sng" dirty="0">
                <a:solidFill>
                  <a:srgbClr val="C00000"/>
                </a:solidFill>
              </a:rPr>
              <a:t>Prior/Presumptio</a:t>
            </a:r>
            <a:r>
              <a:rPr lang="en-US" sz="1800" dirty="0">
                <a:solidFill>
                  <a:srgbClr val="C00000"/>
                </a:solidFill>
              </a:rPr>
              <a:t>n</a:t>
            </a:r>
            <a:r>
              <a:rPr lang="en-US" sz="1800" dirty="0"/>
              <a:t>: In the last 10 similar malpractice cases, the plaintiff won 10% of the time, so my first guess is that my probability is 10%</a:t>
            </a:r>
          </a:p>
          <a:p>
            <a:pPr lvl="1"/>
            <a:r>
              <a:rPr lang="en-US" sz="1800" i="1" u="sng" dirty="0">
                <a:solidFill>
                  <a:srgbClr val="C00000"/>
                </a:solidFill>
              </a:rPr>
              <a:t>Evidence</a:t>
            </a:r>
            <a:r>
              <a:rPr lang="en-US" sz="1800" i="1" dirty="0">
                <a:solidFill>
                  <a:srgbClr val="C00000"/>
                </a:solidFill>
              </a:rPr>
              <a:t>: </a:t>
            </a:r>
            <a:r>
              <a:rPr lang="en-US" sz="1800" dirty="0"/>
              <a:t>But, those cases had considerable variation re symptoms and injuries. On further analysis, my lawyer thinks my case looks a lot stronger, maybe a win probability of 50%</a:t>
            </a:r>
            <a:endParaRPr lang="en-US" sz="1800" i="1" dirty="0">
              <a:solidFill>
                <a:srgbClr val="C00000"/>
              </a:solidFill>
            </a:endParaRPr>
          </a:p>
          <a:p>
            <a:pPr lvl="1"/>
            <a:r>
              <a:rPr lang="en-US" sz="1800" i="1" u="sng" dirty="0">
                <a:solidFill>
                  <a:srgbClr val="C00000"/>
                </a:solidFill>
              </a:rPr>
              <a:t>Weighting</a:t>
            </a:r>
            <a:r>
              <a:rPr lang="en-US" sz="1800" i="1" dirty="0">
                <a:solidFill>
                  <a:srgbClr val="C00000"/>
                </a:solidFill>
              </a:rPr>
              <a:t>:</a:t>
            </a:r>
            <a:r>
              <a:rPr lang="en-US" sz="1800" dirty="0"/>
              <a:t> But, I don’t know if I can fully trust the lawyer’s estimate, who is being paid by the hour.  </a:t>
            </a:r>
          </a:p>
          <a:p>
            <a:pPr lvl="1"/>
            <a:r>
              <a:rPr lang="en-US" sz="1800" i="1" u="sng" dirty="0">
                <a:solidFill>
                  <a:srgbClr val="C00000"/>
                </a:solidFill>
              </a:rPr>
              <a:t>Better (optimal) Decision</a:t>
            </a:r>
            <a:r>
              <a:rPr lang="en-US" sz="1800" i="1" dirty="0">
                <a:solidFill>
                  <a:srgbClr val="C00000"/>
                </a:solidFill>
              </a:rPr>
              <a:t>: </a:t>
            </a:r>
            <a:r>
              <a:rPr lang="en-US" sz="1800" dirty="0"/>
              <a:t>I conclude that my win probability is around 30%, so my expected value of going to trial is $1.5 million.   But I am risk averse and I’d rather have the $1 million for sure than the expected value of $1.5 million (i.e., 30% x $5mm).  So I will take the settlement.</a:t>
            </a:r>
          </a:p>
          <a:p>
            <a:endParaRPr lang="en-US" sz="2000" dirty="0"/>
          </a:p>
          <a:p>
            <a:pPr lvl="1"/>
            <a:endParaRPr lang="en-US" sz="1800" dirty="0"/>
          </a:p>
        </p:txBody>
      </p:sp>
      <p:sp>
        <p:nvSpPr>
          <p:cNvPr id="4" name="Slide Number Placeholder 3">
            <a:extLst>
              <a:ext uri="{FF2B5EF4-FFF2-40B4-BE49-F238E27FC236}">
                <a16:creationId xmlns:a16="http://schemas.microsoft.com/office/drawing/2014/main" id="{6243F030-7420-4E92-A5BA-4349660B9014}"/>
              </a:ext>
            </a:extLst>
          </p:cNvPr>
          <p:cNvSpPr>
            <a:spLocks noGrp="1"/>
          </p:cNvSpPr>
          <p:nvPr>
            <p:ph type="sldNum" sz="quarter" idx="12"/>
          </p:nvPr>
        </p:nvSpPr>
        <p:spPr/>
        <p:txBody>
          <a:bodyPr/>
          <a:lstStyle/>
          <a:p>
            <a:fld id="{B860579A-1FF0-4BB7-B3E0-9F77702503E1}" type="slidenum">
              <a:rPr lang="en-US" smtClean="0"/>
              <a:t>67</a:t>
            </a:fld>
            <a:endParaRPr lang="en-US"/>
          </a:p>
        </p:txBody>
      </p:sp>
    </p:spTree>
    <p:extLst>
      <p:ext uri="{BB962C8B-B14F-4D97-AF65-F5344CB8AC3E}">
        <p14:creationId xmlns:p14="http://schemas.microsoft.com/office/powerpoint/2010/main" val="298913918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41F308-4D7E-4A27-B7AD-626D6BC660BE}"/>
              </a:ext>
            </a:extLst>
          </p:cNvPr>
          <p:cNvSpPr>
            <a:spLocks noGrp="1"/>
          </p:cNvSpPr>
          <p:nvPr>
            <p:ph type="title"/>
          </p:nvPr>
        </p:nvSpPr>
        <p:spPr>
          <a:xfrm>
            <a:off x="838200" y="136525"/>
            <a:ext cx="10515600" cy="1325563"/>
          </a:xfrm>
        </p:spPr>
        <p:txBody>
          <a:bodyPr/>
          <a:lstStyle/>
          <a:p>
            <a:r>
              <a:rPr lang="en-US" dirty="0"/>
              <a:t>Applying Decision Theory to Antitrust Legal Standards</a:t>
            </a:r>
          </a:p>
        </p:txBody>
      </p:sp>
      <p:sp>
        <p:nvSpPr>
          <p:cNvPr id="3" name="Content Placeholder 2">
            <a:extLst>
              <a:ext uri="{FF2B5EF4-FFF2-40B4-BE49-F238E27FC236}">
                <a16:creationId xmlns:a16="http://schemas.microsoft.com/office/drawing/2014/main" id="{E0B9C5F4-9A62-446A-9AD4-A83BB6D36A2A}"/>
              </a:ext>
            </a:extLst>
          </p:cNvPr>
          <p:cNvSpPr>
            <a:spLocks noGrp="1"/>
          </p:cNvSpPr>
          <p:nvPr>
            <p:ph idx="1"/>
          </p:nvPr>
        </p:nvSpPr>
        <p:spPr>
          <a:xfrm>
            <a:off x="838200" y="1371917"/>
            <a:ext cx="10515600" cy="5166995"/>
          </a:xfrm>
        </p:spPr>
        <p:txBody>
          <a:bodyPr>
            <a:normAutofit fontScale="92500" lnSpcReduction="10000"/>
          </a:bodyPr>
          <a:lstStyle/>
          <a:p>
            <a:r>
              <a:rPr lang="en-US" sz="2400" i="1" dirty="0">
                <a:solidFill>
                  <a:srgbClr val="C00000"/>
                </a:solidFill>
              </a:rPr>
              <a:t>Forming the presumption</a:t>
            </a:r>
            <a:r>
              <a:rPr lang="en-US" sz="2400" i="1" dirty="0"/>
              <a:t> </a:t>
            </a:r>
          </a:p>
          <a:p>
            <a:pPr lvl="1"/>
            <a:r>
              <a:rPr lang="en-US" sz="2000" dirty="0"/>
              <a:t>What is the likelihood and expected competitive impact of a </a:t>
            </a:r>
            <a:r>
              <a:rPr lang="en-US" sz="2000" i="1" dirty="0"/>
              <a:t>category </a:t>
            </a:r>
            <a:r>
              <a:rPr lang="en-US" sz="2000" dirty="0"/>
              <a:t>of conduct </a:t>
            </a:r>
          </a:p>
          <a:p>
            <a:pPr lvl="1"/>
            <a:r>
              <a:rPr lang="en-US" sz="2000" dirty="0"/>
              <a:t>Is conduct likely anticompetitive vs procompetitive overall; what is the likely harms vs benefits balance?</a:t>
            </a:r>
          </a:p>
          <a:p>
            <a:r>
              <a:rPr lang="en-US" sz="2400" i="1" dirty="0">
                <a:solidFill>
                  <a:srgbClr val="C00000"/>
                </a:solidFill>
              </a:rPr>
              <a:t>Rebuttal burden placed on the party</a:t>
            </a:r>
            <a:r>
              <a:rPr lang="en-US" sz="2400" i="1" u="sng" dirty="0">
                <a:solidFill>
                  <a:srgbClr val="C00000"/>
                </a:solidFill>
              </a:rPr>
              <a:t> </a:t>
            </a:r>
            <a:r>
              <a:rPr lang="en-US" sz="2400" i="1" dirty="0">
                <a:solidFill>
                  <a:srgbClr val="C00000"/>
                </a:solidFill>
              </a:rPr>
              <a:t>disfavored by the presumption </a:t>
            </a:r>
          </a:p>
          <a:p>
            <a:pPr lvl="1"/>
            <a:r>
              <a:rPr lang="en-US" sz="2000" dirty="0"/>
              <a:t>Anticompetitive presumption </a:t>
            </a:r>
            <a:r>
              <a:rPr lang="en-US" sz="2000" dirty="0">
                <a:sym typeface="Wingdings" panose="05000000000000000000" pitchFamily="2" charset="2"/>
              </a:rPr>
              <a:t> Rebuttal burden on defendant</a:t>
            </a:r>
          </a:p>
          <a:p>
            <a:pPr lvl="1"/>
            <a:r>
              <a:rPr lang="en-US" sz="2000" dirty="0"/>
              <a:t>Procompetitive presumption </a:t>
            </a:r>
            <a:r>
              <a:rPr lang="en-US" sz="2000" dirty="0">
                <a:sym typeface="Wingdings" panose="05000000000000000000" pitchFamily="2" charset="2"/>
              </a:rPr>
              <a:t> Rebuttal burden on plaintiff </a:t>
            </a:r>
            <a:endParaRPr lang="en-US" sz="2000" dirty="0"/>
          </a:p>
          <a:p>
            <a:r>
              <a:rPr lang="en-US" sz="2400" i="1" dirty="0">
                <a:solidFill>
                  <a:srgbClr val="C00000"/>
                </a:solidFill>
              </a:rPr>
              <a:t>Should presumption be rebuttable? </a:t>
            </a:r>
            <a:endParaRPr lang="en-US" sz="2400" dirty="0">
              <a:solidFill>
                <a:srgbClr val="C00000"/>
              </a:solidFill>
            </a:endParaRPr>
          </a:p>
          <a:p>
            <a:pPr lvl="1"/>
            <a:r>
              <a:rPr lang="en-US" sz="2000" dirty="0"/>
              <a:t>Should the conduct be condemned summarily without a trial </a:t>
            </a:r>
            <a:r>
              <a:rPr lang="en-US" sz="2000" i="1" dirty="0"/>
              <a:t>(conclusive presumption)</a:t>
            </a:r>
          </a:p>
          <a:p>
            <a:pPr lvl="1"/>
            <a:r>
              <a:rPr lang="en-US" sz="2000" i="1" dirty="0"/>
              <a:t>Or, </a:t>
            </a:r>
            <a:r>
              <a:rPr lang="en-US" sz="2000" dirty="0"/>
              <a:t>should there be a trial where the disfavored party is given a chance to rebut the presumption with case-specific evidence?</a:t>
            </a:r>
          </a:p>
          <a:p>
            <a:r>
              <a:rPr lang="en-US" sz="2400" i="1" dirty="0">
                <a:solidFill>
                  <a:srgbClr val="C00000"/>
                </a:solidFill>
              </a:rPr>
              <a:t>If a trial and evidence is permitted, how high should the evidentiary burden be?</a:t>
            </a:r>
            <a:r>
              <a:rPr lang="en-US" sz="2400" dirty="0">
                <a:solidFill>
                  <a:srgbClr val="C00000"/>
                </a:solidFill>
              </a:rPr>
              <a:t>  </a:t>
            </a:r>
          </a:p>
          <a:p>
            <a:r>
              <a:rPr lang="en-US" sz="2400" i="1" dirty="0">
                <a:solidFill>
                  <a:srgbClr val="C00000"/>
                </a:solidFill>
              </a:rPr>
              <a:t>Higher rebuttal standard if …</a:t>
            </a:r>
          </a:p>
          <a:p>
            <a:pPr lvl="1"/>
            <a:r>
              <a:rPr lang="en-US" sz="2000" dirty="0"/>
              <a:t>If the presumption is stronger </a:t>
            </a:r>
          </a:p>
          <a:p>
            <a:pPr lvl="1"/>
            <a:r>
              <a:rPr lang="en-US" sz="2000" dirty="0"/>
              <a:t>If the evidence is less reliable (i.e., less certain)</a:t>
            </a:r>
          </a:p>
        </p:txBody>
      </p:sp>
      <p:sp>
        <p:nvSpPr>
          <p:cNvPr id="4" name="Slide Number Placeholder 3">
            <a:extLst>
              <a:ext uri="{FF2B5EF4-FFF2-40B4-BE49-F238E27FC236}">
                <a16:creationId xmlns:a16="http://schemas.microsoft.com/office/drawing/2014/main" id="{FD951B11-F7C9-40F4-97B5-91CFE5442561}"/>
              </a:ext>
            </a:extLst>
          </p:cNvPr>
          <p:cNvSpPr>
            <a:spLocks noGrp="1"/>
          </p:cNvSpPr>
          <p:nvPr>
            <p:ph type="sldNum" sz="quarter" idx="12"/>
          </p:nvPr>
        </p:nvSpPr>
        <p:spPr/>
        <p:txBody>
          <a:bodyPr/>
          <a:lstStyle/>
          <a:p>
            <a:fld id="{B860579A-1FF0-4BB7-B3E0-9F77702503E1}" type="slidenum">
              <a:rPr lang="en-US" smtClean="0"/>
              <a:t>68</a:t>
            </a:fld>
            <a:endParaRPr lang="en-US"/>
          </a:p>
        </p:txBody>
      </p:sp>
    </p:spTree>
    <p:extLst>
      <p:ext uri="{BB962C8B-B14F-4D97-AF65-F5344CB8AC3E}">
        <p14:creationId xmlns:p14="http://schemas.microsoft.com/office/powerpoint/2010/main" val="286590449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A6874E-83BB-4C14-A056-C7C251BA7032}"/>
              </a:ext>
            </a:extLst>
          </p:cNvPr>
          <p:cNvSpPr>
            <a:spLocks noGrp="1"/>
          </p:cNvSpPr>
          <p:nvPr>
            <p:ph type="title"/>
          </p:nvPr>
        </p:nvSpPr>
        <p:spPr>
          <a:xfrm>
            <a:off x="838200" y="18255"/>
            <a:ext cx="10515600" cy="1325563"/>
          </a:xfrm>
        </p:spPr>
        <p:txBody>
          <a:bodyPr/>
          <a:lstStyle/>
          <a:p>
            <a:r>
              <a:rPr lang="en-US" dirty="0"/>
              <a:t>False Positives vs False Negatives Terminology</a:t>
            </a:r>
          </a:p>
        </p:txBody>
      </p:sp>
      <p:sp>
        <p:nvSpPr>
          <p:cNvPr id="3" name="Content Placeholder 2">
            <a:extLst>
              <a:ext uri="{FF2B5EF4-FFF2-40B4-BE49-F238E27FC236}">
                <a16:creationId xmlns:a16="http://schemas.microsoft.com/office/drawing/2014/main" id="{057207EF-19B1-4EB8-AE59-58FF39A6ACA2}"/>
              </a:ext>
            </a:extLst>
          </p:cNvPr>
          <p:cNvSpPr>
            <a:spLocks noGrp="1"/>
          </p:cNvSpPr>
          <p:nvPr>
            <p:ph idx="1"/>
          </p:nvPr>
        </p:nvSpPr>
        <p:spPr>
          <a:xfrm>
            <a:off x="733425" y="1425575"/>
            <a:ext cx="10515600" cy="4351338"/>
          </a:xfrm>
        </p:spPr>
        <p:txBody>
          <a:bodyPr>
            <a:normAutofit fontScale="92500" lnSpcReduction="10000"/>
          </a:bodyPr>
          <a:lstStyle/>
          <a:p>
            <a:r>
              <a:rPr lang="en-US" sz="2400" dirty="0"/>
              <a:t>Antitrust jurisprudence often frames the issue in terms of avoiding the cost of legal errors </a:t>
            </a:r>
          </a:p>
          <a:p>
            <a:pPr lvl="1"/>
            <a:r>
              <a:rPr lang="en-US" sz="2000" i="1" dirty="0"/>
              <a:t>False positive </a:t>
            </a:r>
            <a:r>
              <a:rPr lang="en-US" sz="2000" dirty="0"/>
              <a:t>= Erroneous conviction (also, </a:t>
            </a:r>
            <a:r>
              <a:rPr lang="en-US" sz="2000" i="1" dirty="0"/>
              <a:t>over-deterrence</a:t>
            </a:r>
            <a:r>
              <a:rPr lang="en-US" sz="2000" dirty="0"/>
              <a:t>)  </a:t>
            </a:r>
          </a:p>
          <a:p>
            <a:pPr lvl="1"/>
            <a:r>
              <a:rPr lang="en-US" sz="2000" i="1" dirty="0"/>
              <a:t>False negative </a:t>
            </a:r>
            <a:r>
              <a:rPr lang="en-US" sz="2000" dirty="0"/>
              <a:t>= Erroneous acquittal conviction (also, </a:t>
            </a:r>
            <a:r>
              <a:rPr lang="en-US" sz="2000" i="1" dirty="0"/>
              <a:t>under-deterrence</a:t>
            </a:r>
            <a:r>
              <a:rPr lang="en-US" sz="2000" dirty="0"/>
              <a:t>)</a:t>
            </a:r>
            <a:br>
              <a:rPr lang="en-US" sz="2000" dirty="0"/>
            </a:br>
            <a:endParaRPr lang="en-US" sz="2000" dirty="0"/>
          </a:p>
          <a:p>
            <a:r>
              <a:rPr lang="en-US" sz="2400" dirty="0"/>
              <a:t>Cost of errors </a:t>
            </a:r>
          </a:p>
          <a:p>
            <a:pPr lvl="1"/>
            <a:r>
              <a:rPr lang="en-US" sz="2000" dirty="0"/>
              <a:t>Foregone benefits from false positives</a:t>
            </a:r>
          </a:p>
          <a:p>
            <a:pPr lvl="1"/>
            <a:r>
              <a:rPr lang="en-US" sz="2000" dirty="0"/>
              <a:t>Competitive harms from false negatives </a:t>
            </a:r>
            <a:br>
              <a:rPr lang="en-US" sz="2000" dirty="0"/>
            </a:br>
            <a:endParaRPr lang="en-US" sz="2000" dirty="0"/>
          </a:p>
          <a:p>
            <a:r>
              <a:rPr lang="en-US" sz="2400" dirty="0"/>
              <a:t>Legal rules differ in their probability of these two types of legal errors</a:t>
            </a:r>
          </a:p>
          <a:p>
            <a:pPr lvl="1"/>
            <a:r>
              <a:rPr lang="en-US" sz="2000" dirty="0"/>
              <a:t>Per se illegality (based on anticompetitive presumption) has zero probability of a false negative but some positive probability of a false positive</a:t>
            </a:r>
          </a:p>
          <a:p>
            <a:pPr lvl="1"/>
            <a:r>
              <a:rPr lang="en-US" sz="2000" dirty="0"/>
              <a:t>Per se legality (based on procompetitive presumption) has zero probability of a false positive but some positive probability of a false negative </a:t>
            </a:r>
          </a:p>
          <a:p>
            <a:pPr lvl="1"/>
            <a:r>
              <a:rPr lang="en-US" sz="2000" dirty="0"/>
              <a:t>Intermediate standards can have both types of errors in various proportions</a:t>
            </a:r>
          </a:p>
          <a:p>
            <a:endParaRPr lang="en-US" sz="2400" dirty="0"/>
          </a:p>
          <a:p>
            <a:endParaRPr lang="en-US" sz="2400" dirty="0"/>
          </a:p>
        </p:txBody>
      </p:sp>
      <p:sp>
        <p:nvSpPr>
          <p:cNvPr id="4" name="Slide Number Placeholder 3">
            <a:extLst>
              <a:ext uri="{FF2B5EF4-FFF2-40B4-BE49-F238E27FC236}">
                <a16:creationId xmlns:a16="http://schemas.microsoft.com/office/drawing/2014/main" id="{42CE6385-4621-4F33-AF79-D6D4490996CF}"/>
              </a:ext>
            </a:extLst>
          </p:cNvPr>
          <p:cNvSpPr>
            <a:spLocks noGrp="1"/>
          </p:cNvSpPr>
          <p:nvPr>
            <p:ph type="sldNum" sz="quarter" idx="12"/>
          </p:nvPr>
        </p:nvSpPr>
        <p:spPr/>
        <p:txBody>
          <a:bodyPr/>
          <a:lstStyle/>
          <a:p>
            <a:fld id="{B860579A-1FF0-4BB7-B3E0-9F77702503E1}" type="slidenum">
              <a:rPr lang="en-US" smtClean="0"/>
              <a:t>69</a:t>
            </a:fld>
            <a:endParaRPr lang="en-US"/>
          </a:p>
        </p:txBody>
      </p:sp>
    </p:spTree>
    <p:extLst>
      <p:ext uri="{BB962C8B-B14F-4D97-AF65-F5344CB8AC3E}">
        <p14:creationId xmlns:p14="http://schemas.microsoft.com/office/powerpoint/2010/main" val="28583837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4C9913-707C-47B9-99D9-08B73A64440D}"/>
              </a:ext>
            </a:extLst>
          </p:cNvPr>
          <p:cNvSpPr>
            <a:spLocks noGrp="1"/>
          </p:cNvSpPr>
          <p:nvPr>
            <p:ph type="title"/>
          </p:nvPr>
        </p:nvSpPr>
        <p:spPr/>
        <p:txBody>
          <a:bodyPr>
            <a:normAutofit/>
          </a:bodyPr>
          <a:lstStyle/>
          <a:p>
            <a:pPr algn="ctr"/>
            <a:r>
              <a:rPr lang="en-US" sz="3600" dirty="0"/>
              <a:t>Collusion </a:t>
            </a:r>
          </a:p>
        </p:txBody>
      </p:sp>
      <p:sp>
        <p:nvSpPr>
          <p:cNvPr id="3" name="Text Placeholder 2">
            <a:extLst>
              <a:ext uri="{FF2B5EF4-FFF2-40B4-BE49-F238E27FC236}">
                <a16:creationId xmlns:a16="http://schemas.microsoft.com/office/drawing/2014/main" id="{29E0451E-3B4E-4949-BE5D-4AEBB2EC90CE}"/>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830468A1-65AE-4953-81A2-DAF8B8E4711F}"/>
              </a:ext>
            </a:extLst>
          </p:cNvPr>
          <p:cNvSpPr>
            <a:spLocks noGrp="1"/>
          </p:cNvSpPr>
          <p:nvPr>
            <p:ph type="sldNum" sz="quarter" idx="12"/>
          </p:nvPr>
        </p:nvSpPr>
        <p:spPr/>
        <p:txBody>
          <a:bodyPr/>
          <a:lstStyle/>
          <a:p>
            <a:fld id="{B860579A-1FF0-4BB7-B3E0-9F77702503E1}" type="slidenum">
              <a:rPr lang="en-US" smtClean="0"/>
              <a:t>7</a:t>
            </a:fld>
            <a:endParaRPr lang="en-US"/>
          </a:p>
        </p:txBody>
      </p:sp>
    </p:spTree>
    <p:extLst>
      <p:ext uri="{BB962C8B-B14F-4D97-AF65-F5344CB8AC3E}">
        <p14:creationId xmlns:p14="http://schemas.microsoft.com/office/powerpoint/2010/main" val="28160738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514600" y="2295525"/>
            <a:ext cx="1524000" cy="1219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latin typeface="Times New Roman" panose="02020603050405020304" pitchFamily="18" charset="0"/>
                <a:cs typeface="Times New Roman" panose="02020603050405020304" pitchFamily="18" charset="0"/>
              </a:rPr>
              <a:t>Competitor</a:t>
            </a:r>
          </a:p>
          <a:p>
            <a:pPr algn="ctr">
              <a:defRPr/>
            </a:pPr>
            <a:r>
              <a:rPr lang="en-US" dirty="0">
                <a:solidFill>
                  <a:schemeClr val="tx1"/>
                </a:solidFill>
                <a:latin typeface="Times New Roman" panose="02020603050405020304" pitchFamily="18" charset="0"/>
                <a:cs typeface="Times New Roman" panose="02020603050405020304" pitchFamily="18" charset="0"/>
              </a:rPr>
              <a:t>A</a:t>
            </a:r>
          </a:p>
        </p:txBody>
      </p:sp>
      <p:sp>
        <p:nvSpPr>
          <p:cNvPr id="4" name="Rectangle 3"/>
          <p:cNvSpPr/>
          <p:nvPr/>
        </p:nvSpPr>
        <p:spPr>
          <a:xfrm>
            <a:off x="4953000" y="2295525"/>
            <a:ext cx="1524000" cy="1219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latin typeface="Times New Roman" panose="02020603050405020304" pitchFamily="18" charset="0"/>
                <a:cs typeface="Times New Roman" panose="02020603050405020304" pitchFamily="18" charset="0"/>
              </a:rPr>
              <a:t>Competitor</a:t>
            </a:r>
          </a:p>
          <a:p>
            <a:pPr algn="ctr">
              <a:defRPr/>
            </a:pPr>
            <a:r>
              <a:rPr lang="en-US" dirty="0">
                <a:solidFill>
                  <a:schemeClr val="tx1"/>
                </a:solidFill>
                <a:latin typeface="Times New Roman" panose="02020603050405020304" pitchFamily="18" charset="0"/>
                <a:cs typeface="Times New Roman" panose="02020603050405020304" pitchFamily="18" charset="0"/>
              </a:rPr>
              <a:t>B</a:t>
            </a:r>
          </a:p>
        </p:txBody>
      </p:sp>
      <p:sp>
        <p:nvSpPr>
          <p:cNvPr id="5" name="Rectangle 4"/>
          <p:cNvSpPr/>
          <p:nvPr/>
        </p:nvSpPr>
        <p:spPr>
          <a:xfrm>
            <a:off x="7391400" y="2295525"/>
            <a:ext cx="1524000" cy="1219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latin typeface="Times New Roman" panose="02020603050405020304" pitchFamily="18" charset="0"/>
                <a:cs typeface="Times New Roman" panose="02020603050405020304" pitchFamily="18" charset="0"/>
              </a:rPr>
              <a:t>Competitor</a:t>
            </a:r>
          </a:p>
          <a:p>
            <a:pPr algn="ctr">
              <a:defRPr/>
            </a:pPr>
            <a:r>
              <a:rPr lang="en-US" dirty="0">
                <a:solidFill>
                  <a:schemeClr val="tx1"/>
                </a:solidFill>
                <a:latin typeface="Times New Roman" panose="02020603050405020304" pitchFamily="18" charset="0"/>
                <a:cs typeface="Times New Roman" panose="02020603050405020304" pitchFamily="18" charset="0"/>
              </a:rPr>
              <a:t>C</a:t>
            </a:r>
          </a:p>
        </p:txBody>
      </p:sp>
      <p:sp>
        <p:nvSpPr>
          <p:cNvPr id="29701" name="TextBox 5"/>
          <p:cNvSpPr txBox="1">
            <a:spLocks noChangeArrowheads="1"/>
          </p:cNvSpPr>
          <p:nvPr/>
        </p:nvSpPr>
        <p:spPr bwMode="auto">
          <a:xfrm>
            <a:off x="3987800" y="838201"/>
            <a:ext cx="3454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altLang="en-US" sz="1800" b="1" dirty="0">
                <a:latin typeface="Times New Roman" panose="02020603050405020304" pitchFamily="18" charset="0"/>
                <a:cs typeface="Times New Roman" panose="02020603050405020304" pitchFamily="18" charset="0"/>
              </a:rPr>
              <a:t>Figure 1-10 (adapted):</a:t>
            </a:r>
            <a:br>
              <a:rPr lang="en-US" altLang="en-US" sz="1800" b="1" dirty="0">
                <a:latin typeface="Times New Roman" panose="02020603050405020304" pitchFamily="18" charset="0"/>
                <a:cs typeface="Times New Roman" panose="02020603050405020304" pitchFamily="18" charset="0"/>
              </a:rPr>
            </a:br>
            <a:r>
              <a:rPr lang="en-US" altLang="en-US" sz="1800" b="1" dirty="0">
                <a:latin typeface="Times New Roman" panose="02020603050405020304" pitchFamily="18" charset="0"/>
                <a:cs typeface="Times New Roman" panose="02020603050405020304" pitchFamily="18" charset="0"/>
              </a:rPr>
              <a:t>Collusive Anticompetitive Effects</a:t>
            </a:r>
            <a:endParaRPr lang="en-US" altLang="en-US" sz="1800" dirty="0">
              <a:latin typeface="Arial" panose="020B0604020202020204" pitchFamily="34" charset="0"/>
            </a:endParaRPr>
          </a:p>
        </p:txBody>
      </p:sp>
      <p:cxnSp>
        <p:nvCxnSpPr>
          <p:cNvPr id="7" name="Straight Arrow Connector 6"/>
          <p:cNvCxnSpPr>
            <a:stCxn id="5" idx="3"/>
            <a:endCxn id="29701" idx="1"/>
          </p:cNvCxnSpPr>
          <p:nvPr/>
        </p:nvCxnSpPr>
        <p:spPr>
          <a:xfrm>
            <a:off x="4038600" y="2905125"/>
            <a:ext cx="914400" cy="0"/>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6477000" y="2905125"/>
            <a:ext cx="914400" cy="0"/>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4516438" y="4419600"/>
            <a:ext cx="2438400" cy="9906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latin typeface="Times New Roman" panose="02020603050405020304" pitchFamily="18" charset="0"/>
                <a:cs typeface="Times New Roman" panose="02020603050405020304" pitchFamily="18" charset="0"/>
              </a:rPr>
              <a:t>Collectively Raise Price or Limit Some Aspect of Competition</a:t>
            </a:r>
          </a:p>
        </p:txBody>
      </p:sp>
      <p:cxnSp>
        <p:nvCxnSpPr>
          <p:cNvPr id="10" name="Straight Arrow Connector 9"/>
          <p:cNvCxnSpPr>
            <a:stCxn id="5" idx="2"/>
          </p:cNvCxnSpPr>
          <p:nvPr/>
        </p:nvCxnSpPr>
        <p:spPr>
          <a:xfrm>
            <a:off x="3276600" y="3514726"/>
            <a:ext cx="2362200" cy="828675"/>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7" idx="2"/>
          </p:cNvCxnSpPr>
          <p:nvPr/>
        </p:nvCxnSpPr>
        <p:spPr>
          <a:xfrm flipH="1">
            <a:off x="5867400" y="3514726"/>
            <a:ext cx="2286000" cy="828675"/>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cxnSpLocks/>
          </p:cNvCxnSpPr>
          <p:nvPr/>
        </p:nvCxnSpPr>
        <p:spPr>
          <a:xfrm>
            <a:off x="5715000" y="3486151"/>
            <a:ext cx="20638" cy="828675"/>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9708" name="TextBox 13"/>
          <p:cNvSpPr txBox="1">
            <a:spLocks noChangeArrowheads="1"/>
          </p:cNvSpPr>
          <p:nvPr/>
        </p:nvSpPr>
        <p:spPr bwMode="auto">
          <a:xfrm>
            <a:off x="9372601" y="6248400"/>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altLang="en-US" sz="1600" dirty="0">
                <a:latin typeface="Times New Roman" panose="02020603050405020304" pitchFamily="18" charset="0"/>
                <a:cs typeface="Times New Roman" panose="02020603050405020304" pitchFamily="18" charset="0"/>
              </a:rPr>
              <a:t>p. 55</a:t>
            </a:r>
          </a:p>
        </p:txBody>
      </p:sp>
      <p:sp>
        <p:nvSpPr>
          <p:cNvPr id="13" name="Rectangle 12">
            <a:extLst>
              <a:ext uri="{FF2B5EF4-FFF2-40B4-BE49-F238E27FC236}">
                <a16:creationId xmlns:a16="http://schemas.microsoft.com/office/drawing/2014/main" id="{30BB0A91-9C38-400D-856E-A1E5F73C9B4E}"/>
              </a:ext>
            </a:extLst>
          </p:cNvPr>
          <p:cNvSpPr/>
          <p:nvPr/>
        </p:nvSpPr>
        <p:spPr>
          <a:xfrm>
            <a:off x="8805421" y="4102237"/>
            <a:ext cx="2548379" cy="1717593"/>
          </a:xfrm>
          <a:prstGeom prst="rect">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u="sng" dirty="0">
                <a:solidFill>
                  <a:srgbClr val="0070C0"/>
                </a:solidFill>
                <a:latin typeface="Times New Roman" panose="02020603050405020304" pitchFamily="18" charset="0"/>
                <a:cs typeface="Times New Roman" panose="02020603050405020304" pitchFamily="18" charset="0"/>
              </a:rPr>
              <a:t>Collusive Conduct</a:t>
            </a:r>
          </a:p>
          <a:p>
            <a:pPr algn="ctr">
              <a:defRPr/>
            </a:pPr>
            <a:r>
              <a:rPr lang="en-US" b="1" dirty="0">
                <a:solidFill>
                  <a:srgbClr val="0070C0"/>
                </a:solidFill>
                <a:latin typeface="Times New Roman" panose="02020603050405020304" pitchFamily="18" charset="0"/>
                <a:cs typeface="Times New Roman" panose="02020603050405020304" pitchFamily="18" charset="0"/>
              </a:rPr>
              <a:t>Price fixing</a:t>
            </a:r>
          </a:p>
          <a:p>
            <a:pPr algn="ctr">
              <a:defRPr/>
            </a:pPr>
            <a:r>
              <a:rPr lang="en-US" b="1" dirty="0">
                <a:solidFill>
                  <a:srgbClr val="0070C0"/>
                </a:solidFill>
                <a:latin typeface="Times New Roman" panose="02020603050405020304" pitchFamily="18" charset="0"/>
                <a:cs typeface="Times New Roman" panose="02020603050405020304" pitchFamily="18" charset="0"/>
              </a:rPr>
              <a:t>Horizontal Mergers</a:t>
            </a:r>
          </a:p>
          <a:p>
            <a:pPr algn="ctr">
              <a:defRPr/>
            </a:pPr>
            <a:r>
              <a:rPr lang="en-US" b="1" dirty="0">
                <a:solidFill>
                  <a:srgbClr val="0070C0"/>
                </a:solidFill>
                <a:latin typeface="Times New Roman" panose="02020603050405020304" pitchFamily="18" charset="0"/>
                <a:cs typeface="Times New Roman" panose="02020603050405020304" pitchFamily="18" charset="0"/>
              </a:rPr>
              <a:t>Joint Ventures</a:t>
            </a:r>
          </a:p>
          <a:p>
            <a:pPr algn="ctr">
              <a:defRPr/>
            </a:pPr>
            <a:r>
              <a:rPr lang="en-US" b="1" dirty="0">
                <a:solidFill>
                  <a:srgbClr val="0070C0"/>
                </a:solidFill>
                <a:latin typeface="Times New Roman" panose="02020603050405020304" pitchFamily="18" charset="0"/>
                <a:cs typeface="Times New Roman" panose="02020603050405020304" pitchFamily="18" charset="0"/>
              </a:rPr>
              <a:t>Group Boycotts </a:t>
            </a:r>
          </a:p>
          <a:p>
            <a:pPr algn="ctr">
              <a:defRPr/>
            </a:pPr>
            <a:endParaRPr lang="en-US" dirty="0">
              <a:solidFill>
                <a:srgbClr val="0070C0"/>
              </a:solidFill>
              <a:latin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id="{2AAACE38-5B7D-42E2-9D81-3595A00AF1C3}"/>
              </a:ext>
            </a:extLst>
          </p:cNvPr>
          <p:cNvSpPr>
            <a:spLocks noGrp="1"/>
          </p:cNvSpPr>
          <p:nvPr>
            <p:ph type="sldNum" sz="quarter" idx="12"/>
          </p:nvPr>
        </p:nvSpPr>
        <p:spPr/>
        <p:txBody>
          <a:bodyPr/>
          <a:lstStyle/>
          <a:p>
            <a:fld id="{B860579A-1FF0-4BB7-B3E0-9F77702503E1}" type="slidenum">
              <a:rPr lang="en-US" smtClean="0"/>
              <a:t>8</a:t>
            </a:fld>
            <a:endParaRPr lang="en-US"/>
          </a:p>
        </p:txBody>
      </p:sp>
      <p:sp>
        <p:nvSpPr>
          <p:cNvPr id="15" name="Rectangle 14">
            <a:extLst>
              <a:ext uri="{FF2B5EF4-FFF2-40B4-BE49-F238E27FC236}">
                <a16:creationId xmlns:a16="http://schemas.microsoft.com/office/drawing/2014/main" id="{DB28811B-8790-4132-B7D0-19E331F29EA1}"/>
              </a:ext>
            </a:extLst>
          </p:cNvPr>
          <p:cNvSpPr/>
          <p:nvPr/>
        </p:nvSpPr>
        <p:spPr>
          <a:xfrm>
            <a:off x="9539926" y="1173243"/>
            <a:ext cx="1714045" cy="523928"/>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70C0"/>
                </a:solidFill>
                <a:latin typeface="Times New Roman" panose="02020603050405020304" pitchFamily="18" charset="0"/>
                <a:cs typeface="Times New Roman" panose="02020603050405020304" pitchFamily="18" charset="0"/>
              </a:rPr>
              <a:t>Horizontal </a:t>
            </a:r>
          </a:p>
          <a:p>
            <a:pPr algn="ctr">
              <a:defRPr/>
            </a:pPr>
            <a:r>
              <a:rPr lang="en-US" b="1" dirty="0">
                <a:solidFill>
                  <a:srgbClr val="0070C0"/>
                </a:solidFill>
                <a:latin typeface="Times New Roman" panose="02020603050405020304" pitchFamily="18" charset="0"/>
                <a:cs typeface="Times New Roman" panose="02020603050405020304" pitchFamily="18" charset="0"/>
              </a:rPr>
              <a:t>Competitors</a:t>
            </a:r>
            <a:endParaRPr lang="en-US" dirty="0">
              <a:solidFill>
                <a:srgbClr val="0070C0"/>
              </a:solidFill>
              <a:latin typeface="Times New Roman" panose="02020603050405020304" pitchFamily="18" charset="0"/>
              <a:cs typeface="Times New Roman" panose="02020603050405020304" pitchFamily="18" charset="0"/>
            </a:endParaRPr>
          </a:p>
        </p:txBody>
      </p:sp>
      <p:cxnSp>
        <p:nvCxnSpPr>
          <p:cNvPr id="14" name="Straight Arrow Connector 13">
            <a:extLst>
              <a:ext uri="{FF2B5EF4-FFF2-40B4-BE49-F238E27FC236}">
                <a16:creationId xmlns:a16="http://schemas.microsoft.com/office/drawing/2014/main" id="{E84C7E43-3E65-4865-B217-53CB242BB04A}"/>
              </a:ext>
            </a:extLst>
          </p:cNvPr>
          <p:cNvCxnSpPr/>
          <p:nvPr/>
        </p:nvCxnSpPr>
        <p:spPr>
          <a:xfrm flipH="1">
            <a:off x="9230032" y="1805121"/>
            <a:ext cx="1036948" cy="755703"/>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16E8607C-F737-45E0-8A2F-5CB26C43FD4A}"/>
              </a:ext>
            </a:extLst>
          </p:cNvPr>
          <p:cNvCxnSpPr>
            <a:cxnSpLocks/>
          </p:cNvCxnSpPr>
          <p:nvPr/>
        </p:nvCxnSpPr>
        <p:spPr>
          <a:xfrm flipH="1">
            <a:off x="6162675" y="1435207"/>
            <a:ext cx="2905126" cy="747765"/>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8F9A4A05-F600-45C9-BB05-AEF1A690F682}"/>
              </a:ext>
            </a:extLst>
          </p:cNvPr>
          <p:cNvSpPr/>
          <p:nvPr/>
        </p:nvSpPr>
        <p:spPr>
          <a:xfrm>
            <a:off x="4961243" y="5819830"/>
            <a:ext cx="1548789" cy="85725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latin typeface="Times New Roman" panose="02020603050405020304" pitchFamily="18" charset="0"/>
                <a:cs typeface="Times New Roman" panose="02020603050405020304" pitchFamily="18" charset="0"/>
              </a:rPr>
              <a:t>Consumers Harmed</a:t>
            </a:r>
          </a:p>
        </p:txBody>
      </p:sp>
      <p:cxnSp>
        <p:nvCxnSpPr>
          <p:cNvPr id="22" name="Straight Arrow Connector 21">
            <a:extLst>
              <a:ext uri="{FF2B5EF4-FFF2-40B4-BE49-F238E27FC236}">
                <a16:creationId xmlns:a16="http://schemas.microsoft.com/office/drawing/2014/main" id="{9AEEE624-27E7-4831-A3D7-3A6F8759E30F}"/>
              </a:ext>
            </a:extLst>
          </p:cNvPr>
          <p:cNvCxnSpPr>
            <a:cxnSpLocks/>
            <a:stCxn id="9" idx="2"/>
            <a:endCxn id="18" idx="0"/>
          </p:cNvCxnSpPr>
          <p:nvPr/>
        </p:nvCxnSpPr>
        <p:spPr>
          <a:xfrm>
            <a:off x="5735638" y="5410200"/>
            <a:ext cx="0" cy="40963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95F63E48-3188-4F36-A049-DCA173F48D36}"/>
              </a:ext>
            </a:extLst>
          </p:cNvPr>
          <p:cNvCxnSpPr>
            <a:cxnSpLocks/>
          </p:cNvCxnSpPr>
          <p:nvPr/>
        </p:nvCxnSpPr>
        <p:spPr>
          <a:xfrm flipH="1">
            <a:off x="7239000" y="4879921"/>
            <a:ext cx="1371601"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7492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6883"/>
            <a:ext cx="10515600" cy="1325563"/>
          </a:xfrm>
        </p:spPr>
        <p:txBody>
          <a:bodyPr>
            <a:normAutofit/>
          </a:bodyPr>
          <a:lstStyle/>
          <a:p>
            <a:r>
              <a:rPr lang="en-US" dirty="0"/>
              <a:t>Harvest King – The ADM Lysine Cartel</a:t>
            </a:r>
          </a:p>
        </p:txBody>
      </p:sp>
      <p:sp>
        <p:nvSpPr>
          <p:cNvPr id="3" name="Content Placeholder 2"/>
          <p:cNvSpPr>
            <a:spLocks noGrp="1"/>
          </p:cNvSpPr>
          <p:nvPr>
            <p:ph idx="1"/>
          </p:nvPr>
        </p:nvSpPr>
        <p:spPr>
          <a:xfrm>
            <a:off x="3791520" y="1399733"/>
            <a:ext cx="7285139" cy="4315829"/>
          </a:xfrm>
        </p:spPr>
        <p:txBody>
          <a:bodyPr>
            <a:normAutofit fontScale="92500" lnSpcReduction="10000"/>
          </a:bodyPr>
          <a:lstStyle/>
          <a:p>
            <a:r>
              <a:rPr lang="en-US" i="1" dirty="0"/>
              <a:t>U.S. v. Andreas </a:t>
            </a:r>
            <a:r>
              <a:rPr lang="en-US" dirty="0"/>
              <a:t>(2000) (p. 8) </a:t>
            </a:r>
          </a:p>
          <a:p>
            <a:pPr lvl="1"/>
            <a:r>
              <a:rPr lang="en-US" dirty="0"/>
              <a:t>Conduct</a:t>
            </a:r>
          </a:p>
          <a:p>
            <a:pPr lvl="2"/>
            <a:r>
              <a:rPr lang="en-US" dirty="0"/>
              <a:t>Rivals agree on world-wide prices/quantity of production</a:t>
            </a:r>
          </a:p>
          <a:p>
            <a:pPr lvl="2"/>
            <a:r>
              <a:rPr lang="en-US" dirty="0"/>
              <a:t>Videotaped </a:t>
            </a:r>
            <a:r>
              <a:rPr lang="en-US" dirty="0">
                <a:hlinkClick r:id="rId3">
                  <a:extLst>
                    <a:ext uri="{A12FA001-AC4F-418D-AE19-62706E023703}">
                      <ahyp:hlinkClr xmlns:ahyp="http://schemas.microsoft.com/office/drawing/2018/hyperlinkcolor" val="tx"/>
                    </a:ext>
                  </a:extLst>
                </a:hlinkClick>
              </a:rPr>
              <a:t>by an FBI informer (Mark Whitacre): </a:t>
            </a:r>
            <a:endParaRPr lang="en-US" dirty="0"/>
          </a:p>
          <a:p>
            <a:pPr marL="1371600" lvl="3" indent="0">
              <a:buNone/>
            </a:pPr>
            <a:r>
              <a:rPr lang="en-US" u="sng" dirty="0">
                <a:solidFill>
                  <a:srgbClr val="0563C1"/>
                </a:solidFill>
                <a:hlinkClick r:id="rId3">
                  <a:extLst>
                    <a:ext uri="{A12FA001-AC4F-418D-AE19-62706E023703}">
                      <ahyp:hlinkClr xmlns:ahyp="http://schemas.microsoft.com/office/drawing/2018/hyperlinkcolor" val="tx"/>
                    </a:ext>
                  </a:extLst>
                </a:hlinkClick>
              </a:rPr>
              <a:t>https://www.youtube.com/watch?v=E21YYoxRs5g</a:t>
            </a:r>
            <a:endParaRPr lang="en-US" u="sng" dirty="0"/>
          </a:p>
          <a:p>
            <a:pPr lvl="1"/>
            <a:r>
              <a:rPr lang="en-US" dirty="0"/>
              <a:t>Impact on competition	</a:t>
            </a:r>
          </a:p>
          <a:p>
            <a:pPr lvl="2"/>
            <a:r>
              <a:rPr lang="en-US" dirty="0"/>
              <a:t>Anticompetitive</a:t>
            </a:r>
          </a:p>
          <a:p>
            <a:pPr lvl="2"/>
            <a:r>
              <a:rPr lang="en-US" dirty="0"/>
              <a:t>No procompetitive business justifications</a:t>
            </a:r>
          </a:p>
          <a:p>
            <a:pPr lvl="1"/>
            <a:r>
              <a:rPr lang="en-US" dirty="0"/>
              <a:t>Remedy</a:t>
            </a:r>
          </a:p>
          <a:p>
            <a:pPr lvl="2"/>
            <a:r>
              <a:rPr lang="en-US" dirty="0"/>
              <a:t>Fines, jail for top executives</a:t>
            </a:r>
          </a:p>
          <a:p>
            <a:pPr lvl="2"/>
            <a:r>
              <a:rPr lang="en-US" dirty="0"/>
              <a:t>Treble damages in “follow on” private cases</a:t>
            </a:r>
          </a:p>
          <a:p>
            <a:pPr lvl="1"/>
            <a:r>
              <a:rPr lang="en-US" dirty="0"/>
              <a:t>And more …</a:t>
            </a:r>
          </a:p>
          <a:p>
            <a:pPr lvl="2"/>
            <a:r>
              <a:rPr lang="en-US" dirty="0"/>
              <a:t>Revealed existence of worldwide citric acid cartel </a:t>
            </a:r>
          </a:p>
        </p:txBody>
      </p:sp>
      <p:sp>
        <p:nvSpPr>
          <p:cNvPr id="4" name="Slide Number Placeholder 3"/>
          <p:cNvSpPr>
            <a:spLocks noGrp="1"/>
          </p:cNvSpPr>
          <p:nvPr>
            <p:ph type="sldNum" sz="quarter" idx="12"/>
          </p:nvPr>
        </p:nvSpPr>
        <p:spPr/>
        <p:txBody>
          <a:bodyPr/>
          <a:lstStyle/>
          <a:p>
            <a:pPr>
              <a:defRPr/>
            </a:pPr>
            <a:fld id="{006D7D89-F0F9-4612-959A-1C3DAFBB32F5}" type="slidenum">
              <a:rPr lang="en-US" smtClean="0"/>
              <a:pPr>
                <a:defRPr/>
              </a:pPr>
              <a:t>9</a:t>
            </a:fld>
            <a:endParaRPr lang="en-US"/>
          </a:p>
        </p:txBody>
      </p:sp>
      <p:pic>
        <p:nvPicPr>
          <p:cNvPr id="5" name="Picture 4">
            <a:extLst>
              <a:ext uri="{FF2B5EF4-FFF2-40B4-BE49-F238E27FC236}">
                <a16:creationId xmlns:a16="http://schemas.microsoft.com/office/drawing/2014/main" id="{5F9154A2-6180-4764-9F49-FC6C7CDC5835}"/>
              </a:ext>
            </a:extLst>
          </p:cNvPr>
          <p:cNvPicPr>
            <a:picLocks noChangeAspect="1"/>
          </p:cNvPicPr>
          <p:nvPr/>
        </p:nvPicPr>
        <p:blipFill>
          <a:blip r:embed="rId4"/>
          <a:stretch>
            <a:fillRect/>
          </a:stretch>
        </p:blipFill>
        <p:spPr>
          <a:xfrm>
            <a:off x="508614" y="3122008"/>
            <a:ext cx="2935080" cy="1744910"/>
          </a:xfrm>
          <a:prstGeom prst="rect">
            <a:avLst/>
          </a:prstGeom>
        </p:spPr>
      </p:pic>
      <p:sp>
        <p:nvSpPr>
          <p:cNvPr id="6" name="TextBox 5">
            <a:extLst>
              <a:ext uri="{FF2B5EF4-FFF2-40B4-BE49-F238E27FC236}">
                <a16:creationId xmlns:a16="http://schemas.microsoft.com/office/drawing/2014/main" id="{F72D76AB-1F76-4B08-AF91-F45CD6AA3B0E}"/>
              </a:ext>
            </a:extLst>
          </p:cNvPr>
          <p:cNvSpPr txBox="1"/>
          <p:nvPr/>
        </p:nvSpPr>
        <p:spPr>
          <a:xfrm>
            <a:off x="1115341" y="2583809"/>
            <a:ext cx="1721625" cy="369332"/>
          </a:xfrm>
          <a:prstGeom prst="rect">
            <a:avLst/>
          </a:prstGeom>
          <a:noFill/>
        </p:spPr>
        <p:txBody>
          <a:bodyPr wrap="none" rtlCol="0">
            <a:spAutoFit/>
          </a:bodyPr>
          <a:lstStyle/>
          <a:p>
            <a:r>
              <a:rPr lang="en-US" dirty="0"/>
              <a:t>“The Informant”</a:t>
            </a:r>
          </a:p>
        </p:txBody>
      </p:sp>
      <p:sp>
        <p:nvSpPr>
          <p:cNvPr id="8" name="TextBox 7">
            <a:extLst>
              <a:ext uri="{FF2B5EF4-FFF2-40B4-BE49-F238E27FC236}">
                <a16:creationId xmlns:a16="http://schemas.microsoft.com/office/drawing/2014/main" id="{D33507C0-F01B-46C4-AB54-476B840CF9F2}"/>
              </a:ext>
            </a:extLst>
          </p:cNvPr>
          <p:cNvSpPr txBox="1"/>
          <p:nvPr/>
        </p:nvSpPr>
        <p:spPr>
          <a:xfrm>
            <a:off x="990600" y="5620458"/>
            <a:ext cx="8525090" cy="830997"/>
          </a:xfrm>
          <a:prstGeom prst="rect">
            <a:avLst/>
          </a:prstGeom>
          <a:noFill/>
          <a:ln w="38100">
            <a:solidFill>
              <a:srgbClr val="C00000"/>
            </a:solidFill>
          </a:ln>
        </p:spPr>
        <p:txBody>
          <a:bodyPr wrap="none" rtlCol="0">
            <a:spAutoFit/>
          </a:bodyPr>
          <a:lstStyle/>
          <a:p>
            <a:pPr algn="ctr"/>
            <a:r>
              <a:rPr lang="en-US" sz="2400" b="1" dirty="0">
                <a:solidFill>
                  <a:srgbClr val="C00000"/>
                </a:solidFill>
              </a:rPr>
              <a:t>ADM’s Characterization of Competition:</a:t>
            </a:r>
          </a:p>
          <a:p>
            <a:pPr algn="ctr"/>
            <a:r>
              <a:rPr lang="en-US" sz="2400" b="1" i="1" dirty="0">
                <a:solidFill>
                  <a:srgbClr val="C00000"/>
                </a:solidFill>
              </a:rPr>
              <a:t>“Our competitors are our friends.  Our customers are the enemy</a:t>
            </a:r>
            <a:r>
              <a:rPr lang="en-US" sz="2000" b="1" i="1" dirty="0">
                <a:solidFill>
                  <a:srgbClr val="C00000"/>
                </a:solidFill>
              </a:rPr>
              <a:t>.”</a:t>
            </a:r>
          </a:p>
        </p:txBody>
      </p:sp>
    </p:spTree>
    <p:extLst>
      <p:ext uri="{BB962C8B-B14F-4D97-AF65-F5344CB8AC3E}">
        <p14:creationId xmlns:p14="http://schemas.microsoft.com/office/powerpoint/2010/main" val="7296142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imes New Roma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11147</TotalTime>
  <Words>9688</Words>
  <Application>Microsoft Office PowerPoint</Application>
  <PresentationFormat>Widescreen</PresentationFormat>
  <Paragraphs>883</Paragraphs>
  <Slides>69</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69</vt:i4>
      </vt:variant>
    </vt:vector>
  </HeadingPairs>
  <TitlesOfParts>
    <vt:vector size="74" baseType="lpstr">
      <vt:lpstr>Arial</vt:lpstr>
      <vt:lpstr>Arial Black</vt:lpstr>
      <vt:lpstr>Calibri</vt:lpstr>
      <vt:lpstr>Times New Roman</vt:lpstr>
      <vt:lpstr>Office Theme</vt:lpstr>
      <vt:lpstr>  Topic 2 Anticompetitive Behavior: Collusion &amp; Exclusion  Professor Steven Salop Antitrust Econ &amp; Law Fall 2021 </vt:lpstr>
      <vt:lpstr>How Can a Firm Win in the Market?</vt:lpstr>
      <vt:lpstr>Anticompetitive Concerns: Collusion and Exclusion</vt:lpstr>
      <vt:lpstr>Application to § 1 of the Sherman Act </vt:lpstr>
      <vt:lpstr>Two Section 1 Case Studies   -- ADM (Lysine) (Collusion) -- JTC Petroleum (Exclusion to support Collusion)</vt:lpstr>
      <vt:lpstr>The Sherman Act, Section 1</vt:lpstr>
      <vt:lpstr>Collusion </vt:lpstr>
      <vt:lpstr>PowerPoint Presentation</vt:lpstr>
      <vt:lpstr>Harvest King – The ADM Lysine Cartel</vt:lpstr>
      <vt:lpstr>The Lysine Industry Cartel: Initial Cartel &amp; ADM’s Entry</vt:lpstr>
      <vt:lpstr>PowerPoint Presentation</vt:lpstr>
      <vt:lpstr>US v Andreas (Lysine) in Detail   We can see how they solved the “cartel problems”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How Did the Lysine Cartel Solve the Cartel Problems?</vt:lpstr>
      <vt:lpstr>Collusion is More Likely to Succeed For Certain Market Conditions – How Many of These in Andreas?</vt:lpstr>
      <vt:lpstr>How Common are Cartels?</vt:lpstr>
      <vt:lpstr>Sidebar 3-1: Gov’t Cartel “Leniency” Programs (p. 321) </vt:lpstr>
      <vt:lpstr>Detecting Price Fixing in Practice*   </vt:lpstr>
      <vt:lpstr>Flavors of Price Fixing </vt:lpstr>
      <vt:lpstr>Detecting Price Fixing  (Source: DOJ primer)</vt:lpstr>
      <vt:lpstr>Exclusion </vt:lpstr>
      <vt:lpstr>Anticompetitive Exclusion </vt:lpstr>
      <vt:lpstr>Raising Rivals’ Costs: Input and Customer Foreclosure in Vertically Related Markets</vt:lpstr>
      <vt:lpstr>JTC Petroleum v. Piasa </vt:lpstr>
      <vt:lpstr>Basic Vertical Market Structure</vt:lpstr>
      <vt:lpstr>Questions to Consider While Reading the Case Was the Industry Structure of Applicators &amp; Asphalt Producers Conducive to Successful Cartelization?</vt:lpstr>
      <vt:lpstr>JTC Petroleum Co. v. Piasa Motor Fuels, Inc.,  190 F.3d 775 (7th Cir. 1999).   Opinion by Judge Posner </vt:lpstr>
      <vt:lpstr>Applicator Collusion &amp; Producer Collusion </vt:lpstr>
      <vt:lpstr>Applicator Market Conditions</vt:lpstr>
      <vt:lpstr>Asphalt Producer Market Conditions </vt:lpstr>
      <vt:lpstr>Detection &amp; Punishment of Cheating at Applicator Level</vt:lpstr>
      <vt:lpstr>Suspicion of Competitor Complaints</vt:lpstr>
      <vt:lpstr>The Role of Exclusion by Vertical Agreement</vt:lpstr>
      <vt:lpstr>Why Would Producers Go Along?</vt:lpstr>
      <vt:lpstr>Why Would Asphalt Producers Go Along?</vt:lpstr>
      <vt:lpstr>Suspicion of Competitor Complaints</vt:lpstr>
      <vt:lpstr>Bottom Line: Proof of Exclusionary and Collusive Agreement </vt:lpstr>
      <vt:lpstr>Exclusion Conduct “Bubble Diagram” to Show the Economic Reasoning</vt:lpstr>
      <vt:lpstr>PowerPoint Presentation</vt:lpstr>
      <vt:lpstr>Summary: Exclusion to Stabilize Collusion</vt:lpstr>
      <vt:lpstr>Questions: Was the Industry Structure of Applicators &amp; Asphalt Producers Conducive to Successful Cartelization?</vt:lpstr>
      <vt:lpstr>Was the Industry Structure of Applicators &amp; Asphalt Producers Conducive to Successful Cartelization? (Posner’s view)</vt:lpstr>
      <vt:lpstr>Generalizing Beyond JTC:  Flavors of Exclusionary Conduct Allegations in Antitrust </vt:lpstr>
      <vt:lpstr>Single Firm Exclusion is More Controversial</vt:lpstr>
      <vt:lpstr>Overview of Course Agenda</vt:lpstr>
      <vt:lpstr>Section 1 and the Rule of Reason: Introduction  (Looking Forward to Topic 3)</vt:lpstr>
      <vt:lpstr>Sherman Act Section 1 Elements</vt:lpstr>
      <vt:lpstr>The Sherman Act and the Common Law:  Understanding Terminology &amp; Origins</vt:lpstr>
      <vt:lpstr>PowerPoint Presentation</vt:lpstr>
      <vt:lpstr>Rule of Reason: The CBOT Analytic Framework</vt:lpstr>
      <vt:lpstr>To Be More Concrete: Questions About the Operation of the Rule of Reason (p. 124)</vt:lpstr>
      <vt:lpstr>That is -- How to Use Economic Analysis in the “Legal Process”  </vt:lpstr>
      <vt:lpstr>Looking Ahead: The Evolution of Section 1 Law: 1890 – Present</vt:lpstr>
      <vt:lpstr>Using Decision Theory to  Interpret &amp; Design Legal Standards:  Introduction </vt:lpstr>
      <vt:lpstr>Decision Theory Methodology for Making Decisions With Imperfect Information </vt:lpstr>
      <vt:lpstr>Applying Decision Theory to Antitrust Legal Standards</vt:lpstr>
      <vt:lpstr>False Positives vs False Negatives Terminology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Anticompetitive Behavior: Collusion &amp; Exclusion</dc:title>
  <dc:creator>steve salop</dc:creator>
  <cp:lastModifiedBy>Steve Salop</cp:lastModifiedBy>
  <cp:revision>192</cp:revision>
  <dcterms:created xsi:type="dcterms:W3CDTF">2020-04-24T14:36:34Z</dcterms:created>
  <dcterms:modified xsi:type="dcterms:W3CDTF">2023-04-30T17:34:58Z</dcterms:modified>
</cp:coreProperties>
</file>